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20"/>
  </p:notesMasterIdLst>
  <p:sldIdLst>
    <p:sldId id="276" r:id="rId6"/>
    <p:sldId id="278" r:id="rId7"/>
    <p:sldId id="279" r:id="rId8"/>
    <p:sldId id="294" r:id="rId9"/>
    <p:sldId id="281" r:id="rId10"/>
    <p:sldId id="282" r:id="rId11"/>
    <p:sldId id="283" r:id="rId12"/>
    <p:sldId id="284" r:id="rId13"/>
    <p:sldId id="285" r:id="rId14"/>
    <p:sldId id="291" r:id="rId15"/>
    <p:sldId id="292" r:id="rId16"/>
    <p:sldId id="293" r:id="rId17"/>
    <p:sldId id="289" r:id="rId18"/>
    <p:sldId id="290" r:id="rId19"/>
  </p:sldIdLst>
  <p:sldSz cx="9144000" cy="6858000" type="screen4x3"/>
  <p:notesSz cx="6858000" cy="9144000"/>
  <p:custShowLst>
    <p:custShow name="Custom Show 1" id="0">
      <p:sldLst>
        <p:sld r:id="rId6"/>
      </p:sldLst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55A5"/>
    <a:srgbClr val="003399"/>
    <a:srgbClr val="663366"/>
    <a:srgbClr val="3399FF"/>
    <a:srgbClr val="FF9900"/>
    <a:srgbClr val="CC33CC"/>
    <a:srgbClr val="9900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5697" autoAdjust="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A1C978-CBEA-4888-8E1E-DD64299004C0}" type="doc">
      <dgm:prSet loTypeId="urn:microsoft.com/office/officeart/2005/8/layout/cycle8" loCatId="cycle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E16A8181-CA81-43EC-A1EC-3AD0118F859D}">
      <dgm:prSet custT="1"/>
      <dgm:spPr/>
      <dgm:t>
        <a:bodyPr/>
        <a:lstStyle/>
        <a:p>
          <a:pPr algn="ctr" rtl="0"/>
          <a:r>
            <a:rPr lang="en-US" sz="1400" dirty="0">
              <a:latin typeface="Calibri" panose="020F0502020204030204" pitchFamily="34" charset="0"/>
            </a:rPr>
            <a:t>Grants</a:t>
          </a:r>
        </a:p>
      </dgm:t>
    </dgm:pt>
    <dgm:pt modelId="{80836634-3B7E-49C4-8C1A-E608D5F9811A}" type="parTrans" cxnId="{7E0A5829-1C03-4228-B6AC-5CB516801949}">
      <dgm:prSet/>
      <dgm:spPr/>
      <dgm:t>
        <a:bodyPr/>
        <a:lstStyle/>
        <a:p>
          <a:endParaRPr lang="en-US"/>
        </a:p>
      </dgm:t>
    </dgm:pt>
    <dgm:pt modelId="{A81082DA-45F3-42EF-9648-5C9AFE1C99FF}" type="sibTrans" cxnId="{7E0A5829-1C03-4228-B6AC-5CB516801949}">
      <dgm:prSet/>
      <dgm:spPr/>
      <dgm:t>
        <a:bodyPr/>
        <a:lstStyle/>
        <a:p>
          <a:endParaRPr lang="en-US"/>
        </a:p>
      </dgm:t>
    </dgm:pt>
    <dgm:pt modelId="{097819B4-58AF-4C36-8219-819F4601A60D}">
      <dgm:prSet custT="1"/>
      <dgm:spPr/>
      <dgm:t>
        <a:bodyPr/>
        <a:lstStyle/>
        <a:p>
          <a:pPr rtl="0"/>
          <a:r>
            <a:rPr lang="en-US" sz="1400" dirty="0">
              <a:latin typeface="Calibri" panose="020F0502020204030204" pitchFamily="34" charset="0"/>
            </a:rPr>
            <a:t>Scholarships</a:t>
          </a:r>
        </a:p>
      </dgm:t>
    </dgm:pt>
    <dgm:pt modelId="{3030F7DA-70B4-4DED-8308-B51188E22068}" type="parTrans" cxnId="{210D2A18-18A0-4C02-A7A6-AC5E9E9B22FF}">
      <dgm:prSet/>
      <dgm:spPr/>
      <dgm:t>
        <a:bodyPr/>
        <a:lstStyle/>
        <a:p>
          <a:endParaRPr lang="en-US"/>
        </a:p>
      </dgm:t>
    </dgm:pt>
    <dgm:pt modelId="{9BEFB002-3156-4A68-B3E4-8B2B91910A4E}" type="sibTrans" cxnId="{210D2A18-18A0-4C02-A7A6-AC5E9E9B22FF}">
      <dgm:prSet/>
      <dgm:spPr/>
      <dgm:t>
        <a:bodyPr/>
        <a:lstStyle/>
        <a:p>
          <a:endParaRPr lang="en-US"/>
        </a:p>
      </dgm:t>
    </dgm:pt>
    <dgm:pt modelId="{0FEAB410-6B3B-42ED-BCA9-61C0569A0E44}">
      <dgm:prSet custT="1"/>
      <dgm:spPr/>
      <dgm:t>
        <a:bodyPr/>
        <a:lstStyle/>
        <a:p>
          <a:pPr rtl="0"/>
          <a:r>
            <a:rPr lang="en-US" sz="1400" dirty="0">
              <a:latin typeface="Calibri" panose="020F0502020204030204" pitchFamily="34" charset="0"/>
            </a:rPr>
            <a:t>Work-Study</a:t>
          </a:r>
        </a:p>
      </dgm:t>
    </dgm:pt>
    <dgm:pt modelId="{2D113F3C-8FE4-4754-A0F1-A5A79BDB75F0}" type="parTrans" cxnId="{7EF007FE-60F3-4DD6-B8DF-2AE89C2F5321}">
      <dgm:prSet/>
      <dgm:spPr/>
      <dgm:t>
        <a:bodyPr/>
        <a:lstStyle/>
        <a:p>
          <a:endParaRPr lang="en-US"/>
        </a:p>
      </dgm:t>
    </dgm:pt>
    <dgm:pt modelId="{62576372-7487-4EAA-A1C5-907EA0BED676}" type="sibTrans" cxnId="{7EF007FE-60F3-4DD6-B8DF-2AE89C2F5321}">
      <dgm:prSet/>
      <dgm:spPr/>
      <dgm:t>
        <a:bodyPr/>
        <a:lstStyle/>
        <a:p>
          <a:endParaRPr lang="en-US"/>
        </a:p>
      </dgm:t>
    </dgm:pt>
    <dgm:pt modelId="{DA6DF5C6-9B23-4685-896E-70814A77C0D6}">
      <dgm:prSet custT="1"/>
      <dgm:spPr/>
      <dgm:t>
        <a:bodyPr/>
        <a:lstStyle/>
        <a:p>
          <a:pPr rtl="0"/>
          <a:r>
            <a:rPr lang="en-US" sz="1400" dirty="0">
              <a:latin typeface="Calibri" panose="020F0502020204030204" pitchFamily="34" charset="0"/>
            </a:rPr>
            <a:t>Loans</a:t>
          </a:r>
        </a:p>
      </dgm:t>
    </dgm:pt>
    <dgm:pt modelId="{214004F8-F5A6-4A4E-B799-EFF0675059F9}" type="parTrans" cxnId="{20AC53DD-6167-4F6E-AE25-94238FBCACD0}">
      <dgm:prSet/>
      <dgm:spPr/>
      <dgm:t>
        <a:bodyPr/>
        <a:lstStyle/>
        <a:p>
          <a:endParaRPr lang="en-US"/>
        </a:p>
      </dgm:t>
    </dgm:pt>
    <dgm:pt modelId="{25D8412C-7934-40F9-8C0D-49F77052AE50}" type="sibTrans" cxnId="{20AC53DD-6167-4F6E-AE25-94238FBCACD0}">
      <dgm:prSet/>
      <dgm:spPr/>
      <dgm:t>
        <a:bodyPr/>
        <a:lstStyle/>
        <a:p>
          <a:endParaRPr lang="en-US"/>
        </a:p>
      </dgm:t>
    </dgm:pt>
    <dgm:pt modelId="{A15F9721-9629-4715-B826-B44F35B45AB6}" type="pres">
      <dgm:prSet presAssocID="{E9A1C978-CBEA-4888-8E1E-DD64299004C0}" presName="compositeShape" presStyleCnt="0">
        <dgm:presLayoutVars>
          <dgm:chMax val="7"/>
          <dgm:dir/>
          <dgm:resizeHandles val="exact"/>
        </dgm:presLayoutVars>
      </dgm:prSet>
      <dgm:spPr/>
    </dgm:pt>
    <dgm:pt modelId="{66EFD8CB-8FA2-41D6-925C-30EE8233B3B6}" type="pres">
      <dgm:prSet presAssocID="{E9A1C978-CBEA-4888-8E1E-DD64299004C0}" presName="wedge1" presStyleLbl="node1" presStyleIdx="0" presStyleCnt="4" custLinFactNeighborX="1843" custLinFactNeighborY="954"/>
      <dgm:spPr/>
    </dgm:pt>
    <dgm:pt modelId="{6F844DF5-BBC3-4D24-B94C-06AADF1D6520}" type="pres">
      <dgm:prSet presAssocID="{E9A1C978-CBEA-4888-8E1E-DD64299004C0}" presName="dummy1a" presStyleCnt="0"/>
      <dgm:spPr/>
    </dgm:pt>
    <dgm:pt modelId="{1AF55D19-177C-4F71-BDD5-2E3C67A88884}" type="pres">
      <dgm:prSet presAssocID="{E9A1C978-CBEA-4888-8E1E-DD64299004C0}" presName="dummy1b" presStyleCnt="0"/>
      <dgm:spPr/>
    </dgm:pt>
    <dgm:pt modelId="{0D5E7951-A376-4759-A5E3-B8E8EABF5642}" type="pres">
      <dgm:prSet presAssocID="{E9A1C978-CBEA-4888-8E1E-DD64299004C0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425947D-91F8-4562-8174-E55DBFC93393}" type="pres">
      <dgm:prSet presAssocID="{E9A1C978-CBEA-4888-8E1E-DD64299004C0}" presName="wedge2" presStyleLbl="node1" presStyleIdx="1" presStyleCnt="4"/>
      <dgm:spPr/>
    </dgm:pt>
    <dgm:pt modelId="{1310C09E-9EBE-40A1-BF64-C4623E03D309}" type="pres">
      <dgm:prSet presAssocID="{E9A1C978-CBEA-4888-8E1E-DD64299004C0}" presName="dummy2a" presStyleCnt="0"/>
      <dgm:spPr/>
    </dgm:pt>
    <dgm:pt modelId="{3587EE5D-5D96-4E6B-A007-1E78F3A55A7A}" type="pres">
      <dgm:prSet presAssocID="{E9A1C978-CBEA-4888-8E1E-DD64299004C0}" presName="dummy2b" presStyleCnt="0"/>
      <dgm:spPr/>
    </dgm:pt>
    <dgm:pt modelId="{CF52D526-2E73-4A61-86F1-02CB407A3387}" type="pres">
      <dgm:prSet presAssocID="{E9A1C978-CBEA-4888-8E1E-DD64299004C0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B0009682-C666-469C-899E-4C01EAA657E5}" type="pres">
      <dgm:prSet presAssocID="{E9A1C978-CBEA-4888-8E1E-DD64299004C0}" presName="wedge3" presStyleLbl="node1" presStyleIdx="2" presStyleCnt="4"/>
      <dgm:spPr/>
    </dgm:pt>
    <dgm:pt modelId="{7EFBD829-1D62-4491-9A27-20C6D04C4746}" type="pres">
      <dgm:prSet presAssocID="{E9A1C978-CBEA-4888-8E1E-DD64299004C0}" presName="dummy3a" presStyleCnt="0"/>
      <dgm:spPr/>
    </dgm:pt>
    <dgm:pt modelId="{885CE913-E7DB-42D2-BC9A-49C5933DD7AE}" type="pres">
      <dgm:prSet presAssocID="{E9A1C978-CBEA-4888-8E1E-DD64299004C0}" presName="dummy3b" presStyleCnt="0"/>
      <dgm:spPr/>
    </dgm:pt>
    <dgm:pt modelId="{16499C9C-5BA0-4D2E-ADE2-24794FACA427}" type="pres">
      <dgm:prSet presAssocID="{E9A1C978-CBEA-4888-8E1E-DD64299004C0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4ED81A25-0703-470F-B910-56388B0D9D4E}" type="pres">
      <dgm:prSet presAssocID="{E9A1C978-CBEA-4888-8E1E-DD64299004C0}" presName="wedge4" presStyleLbl="node1" presStyleIdx="3" presStyleCnt="4"/>
      <dgm:spPr/>
    </dgm:pt>
    <dgm:pt modelId="{54E8214C-3524-42F0-920B-E2E854A164CF}" type="pres">
      <dgm:prSet presAssocID="{E9A1C978-CBEA-4888-8E1E-DD64299004C0}" presName="dummy4a" presStyleCnt="0"/>
      <dgm:spPr/>
    </dgm:pt>
    <dgm:pt modelId="{06875A07-E719-4ACA-AA6B-F2069779DB0E}" type="pres">
      <dgm:prSet presAssocID="{E9A1C978-CBEA-4888-8E1E-DD64299004C0}" presName="dummy4b" presStyleCnt="0"/>
      <dgm:spPr/>
    </dgm:pt>
    <dgm:pt modelId="{3D07E8AE-6582-489A-B8C5-467A1549829E}" type="pres">
      <dgm:prSet presAssocID="{E9A1C978-CBEA-4888-8E1E-DD64299004C0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E01FDE2B-3B1F-4CF6-B2D2-405523CDA5F3}" type="pres">
      <dgm:prSet presAssocID="{A81082DA-45F3-42EF-9648-5C9AFE1C99FF}" presName="arrowWedge1" presStyleLbl="fgSibTrans2D1" presStyleIdx="0" presStyleCnt="4"/>
      <dgm:spPr/>
    </dgm:pt>
    <dgm:pt modelId="{9BE1A4E9-DC3B-431E-A4F4-9C91A710E286}" type="pres">
      <dgm:prSet presAssocID="{9BEFB002-3156-4A68-B3E4-8B2B91910A4E}" presName="arrowWedge2" presStyleLbl="fgSibTrans2D1" presStyleIdx="1" presStyleCnt="4"/>
      <dgm:spPr/>
    </dgm:pt>
    <dgm:pt modelId="{C44EDA8C-3F37-43BC-A33A-10502324CDDB}" type="pres">
      <dgm:prSet presAssocID="{62576372-7487-4EAA-A1C5-907EA0BED676}" presName="arrowWedge3" presStyleLbl="fgSibTrans2D1" presStyleIdx="2" presStyleCnt="4"/>
      <dgm:spPr/>
    </dgm:pt>
    <dgm:pt modelId="{92699081-A623-4863-9983-19A9059A9C20}" type="pres">
      <dgm:prSet presAssocID="{25D8412C-7934-40F9-8C0D-49F77052AE50}" presName="arrowWedge4" presStyleLbl="fgSibTrans2D1" presStyleIdx="3" presStyleCnt="4"/>
      <dgm:spPr/>
    </dgm:pt>
  </dgm:ptLst>
  <dgm:cxnLst>
    <dgm:cxn modelId="{48A9D505-8F1A-46C6-B770-1C14B9D45F95}" type="presOf" srcId="{DA6DF5C6-9B23-4685-896E-70814A77C0D6}" destId="{4ED81A25-0703-470F-B910-56388B0D9D4E}" srcOrd="0" destOrd="0" presId="urn:microsoft.com/office/officeart/2005/8/layout/cycle8"/>
    <dgm:cxn modelId="{3E93420B-1724-4296-BFCE-9EFD26224C74}" type="presOf" srcId="{E16A8181-CA81-43EC-A1EC-3AD0118F859D}" destId="{66EFD8CB-8FA2-41D6-925C-30EE8233B3B6}" srcOrd="0" destOrd="0" presId="urn:microsoft.com/office/officeart/2005/8/layout/cycle8"/>
    <dgm:cxn modelId="{F889A316-66BE-48A4-847E-B83462D4B945}" type="presOf" srcId="{0FEAB410-6B3B-42ED-BCA9-61C0569A0E44}" destId="{16499C9C-5BA0-4D2E-ADE2-24794FACA427}" srcOrd="1" destOrd="0" presId="urn:microsoft.com/office/officeart/2005/8/layout/cycle8"/>
    <dgm:cxn modelId="{210D2A18-18A0-4C02-A7A6-AC5E9E9B22FF}" srcId="{E9A1C978-CBEA-4888-8E1E-DD64299004C0}" destId="{097819B4-58AF-4C36-8219-819F4601A60D}" srcOrd="1" destOrd="0" parTransId="{3030F7DA-70B4-4DED-8308-B51188E22068}" sibTransId="{9BEFB002-3156-4A68-B3E4-8B2B91910A4E}"/>
    <dgm:cxn modelId="{7E0A5829-1C03-4228-B6AC-5CB516801949}" srcId="{E9A1C978-CBEA-4888-8E1E-DD64299004C0}" destId="{E16A8181-CA81-43EC-A1EC-3AD0118F859D}" srcOrd="0" destOrd="0" parTransId="{80836634-3B7E-49C4-8C1A-E608D5F9811A}" sibTransId="{A81082DA-45F3-42EF-9648-5C9AFE1C99FF}"/>
    <dgm:cxn modelId="{4B34693C-F855-4D0C-9422-819FDC406583}" type="presOf" srcId="{0FEAB410-6B3B-42ED-BCA9-61C0569A0E44}" destId="{B0009682-C666-469C-899E-4C01EAA657E5}" srcOrd="0" destOrd="0" presId="urn:microsoft.com/office/officeart/2005/8/layout/cycle8"/>
    <dgm:cxn modelId="{B1D26B4E-49A6-43FB-B8C7-8B20B4C70EF2}" type="presOf" srcId="{DA6DF5C6-9B23-4685-896E-70814A77C0D6}" destId="{3D07E8AE-6582-489A-B8C5-467A1549829E}" srcOrd="1" destOrd="0" presId="urn:microsoft.com/office/officeart/2005/8/layout/cycle8"/>
    <dgm:cxn modelId="{22938859-5978-40E5-8DA3-3A4011DDB181}" type="presOf" srcId="{E9A1C978-CBEA-4888-8E1E-DD64299004C0}" destId="{A15F9721-9629-4715-B826-B44F35B45AB6}" srcOrd="0" destOrd="0" presId="urn:microsoft.com/office/officeart/2005/8/layout/cycle8"/>
    <dgm:cxn modelId="{A8EDDC7D-5582-4EAE-BA1A-FB0A03C2B6EE}" type="presOf" srcId="{E16A8181-CA81-43EC-A1EC-3AD0118F859D}" destId="{0D5E7951-A376-4759-A5E3-B8E8EABF5642}" srcOrd="1" destOrd="0" presId="urn:microsoft.com/office/officeart/2005/8/layout/cycle8"/>
    <dgm:cxn modelId="{21AFB3AB-01D2-4EC8-93A8-2AB624FD3CB5}" type="presOf" srcId="{097819B4-58AF-4C36-8219-819F4601A60D}" destId="{8425947D-91F8-4562-8174-E55DBFC93393}" srcOrd="0" destOrd="0" presId="urn:microsoft.com/office/officeart/2005/8/layout/cycle8"/>
    <dgm:cxn modelId="{20AC53DD-6167-4F6E-AE25-94238FBCACD0}" srcId="{E9A1C978-CBEA-4888-8E1E-DD64299004C0}" destId="{DA6DF5C6-9B23-4685-896E-70814A77C0D6}" srcOrd="3" destOrd="0" parTransId="{214004F8-F5A6-4A4E-B799-EFF0675059F9}" sibTransId="{25D8412C-7934-40F9-8C0D-49F77052AE50}"/>
    <dgm:cxn modelId="{E3EC97EF-D730-42A4-B8C7-5DD20C6E8A23}" type="presOf" srcId="{097819B4-58AF-4C36-8219-819F4601A60D}" destId="{CF52D526-2E73-4A61-86F1-02CB407A3387}" srcOrd="1" destOrd="0" presId="urn:microsoft.com/office/officeart/2005/8/layout/cycle8"/>
    <dgm:cxn modelId="{7EF007FE-60F3-4DD6-B8DF-2AE89C2F5321}" srcId="{E9A1C978-CBEA-4888-8E1E-DD64299004C0}" destId="{0FEAB410-6B3B-42ED-BCA9-61C0569A0E44}" srcOrd="2" destOrd="0" parTransId="{2D113F3C-8FE4-4754-A0F1-A5A79BDB75F0}" sibTransId="{62576372-7487-4EAA-A1C5-907EA0BED676}"/>
    <dgm:cxn modelId="{8E4E5CFD-EF58-41C6-9578-0285F3279D31}" type="presParOf" srcId="{A15F9721-9629-4715-B826-B44F35B45AB6}" destId="{66EFD8CB-8FA2-41D6-925C-30EE8233B3B6}" srcOrd="0" destOrd="0" presId="urn:microsoft.com/office/officeart/2005/8/layout/cycle8"/>
    <dgm:cxn modelId="{6A067006-6D0F-4F9E-96B6-B504A0659D13}" type="presParOf" srcId="{A15F9721-9629-4715-B826-B44F35B45AB6}" destId="{6F844DF5-BBC3-4D24-B94C-06AADF1D6520}" srcOrd="1" destOrd="0" presId="urn:microsoft.com/office/officeart/2005/8/layout/cycle8"/>
    <dgm:cxn modelId="{0720119E-36DD-4E74-91BD-D458E838BFA0}" type="presParOf" srcId="{A15F9721-9629-4715-B826-B44F35B45AB6}" destId="{1AF55D19-177C-4F71-BDD5-2E3C67A88884}" srcOrd="2" destOrd="0" presId="urn:microsoft.com/office/officeart/2005/8/layout/cycle8"/>
    <dgm:cxn modelId="{8F0A3167-66C1-4522-8224-A4F81E378AD6}" type="presParOf" srcId="{A15F9721-9629-4715-B826-B44F35B45AB6}" destId="{0D5E7951-A376-4759-A5E3-B8E8EABF5642}" srcOrd="3" destOrd="0" presId="urn:microsoft.com/office/officeart/2005/8/layout/cycle8"/>
    <dgm:cxn modelId="{1ABE30E9-2FBE-42A1-8C4C-962A1447049D}" type="presParOf" srcId="{A15F9721-9629-4715-B826-B44F35B45AB6}" destId="{8425947D-91F8-4562-8174-E55DBFC93393}" srcOrd="4" destOrd="0" presId="urn:microsoft.com/office/officeart/2005/8/layout/cycle8"/>
    <dgm:cxn modelId="{C321810B-55C0-49F8-89C4-3CF01A53EC2B}" type="presParOf" srcId="{A15F9721-9629-4715-B826-B44F35B45AB6}" destId="{1310C09E-9EBE-40A1-BF64-C4623E03D309}" srcOrd="5" destOrd="0" presId="urn:microsoft.com/office/officeart/2005/8/layout/cycle8"/>
    <dgm:cxn modelId="{BBB9F6BE-F74A-4ADB-B6EC-126113813262}" type="presParOf" srcId="{A15F9721-9629-4715-B826-B44F35B45AB6}" destId="{3587EE5D-5D96-4E6B-A007-1E78F3A55A7A}" srcOrd="6" destOrd="0" presId="urn:microsoft.com/office/officeart/2005/8/layout/cycle8"/>
    <dgm:cxn modelId="{82611149-239A-4504-9A63-5E822F7246BB}" type="presParOf" srcId="{A15F9721-9629-4715-B826-B44F35B45AB6}" destId="{CF52D526-2E73-4A61-86F1-02CB407A3387}" srcOrd="7" destOrd="0" presId="urn:microsoft.com/office/officeart/2005/8/layout/cycle8"/>
    <dgm:cxn modelId="{94E3B02D-1906-467A-A6F9-DF1D934D0BD7}" type="presParOf" srcId="{A15F9721-9629-4715-B826-B44F35B45AB6}" destId="{B0009682-C666-469C-899E-4C01EAA657E5}" srcOrd="8" destOrd="0" presId="urn:microsoft.com/office/officeart/2005/8/layout/cycle8"/>
    <dgm:cxn modelId="{CD1E8854-B118-43F6-9420-AD609A330709}" type="presParOf" srcId="{A15F9721-9629-4715-B826-B44F35B45AB6}" destId="{7EFBD829-1D62-4491-9A27-20C6D04C4746}" srcOrd="9" destOrd="0" presId="urn:microsoft.com/office/officeart/2005/8/layout/cycle8"/>
    <dgm:cxn modelId="{6C8915AA-3C4D-4404-9C67-E79935554138}" type="presParOf" srcId="{A15F9721-9629-4715-B826-B44F35B45AB6}" destId="{885CE913-E7DB-42D2-BC9A-49C5933DD7AE}" srcOrd="10" destOrd="0" presId="urn:microsoft.com/office/officeart/2005/8/layout/cycle8"/>
    <dgm:cxn modelId="{5A5447C4-2A4C-4625-9B1C-435A28EEE4DE}" type="presParOf" srcId="{A15F9721-9629-4715-B826-B44F35B45AB6}" destId="{16499C9C-5BA0-4D2E-ADE2-24794FACA427}" srcOrd="11" destOrd="0" presId="urn:microsoft.com/office/officeart/2005/8/layout/cycle8"/>
    <dgm:cxn modelId="{0C6B805A-189F-4DD3-8955-0A440DB4274B}" type="presParOf" srcId="{A15F9721-9629-4715-B826-B44F35B45AB6}" destId="{4ED81A25-0703-470F-B910-56388B0D9D4E}" srcOrd="12" destOrd="0" presId="urn:microsoft.com/office/officeart/2005/8/layout/cycle8"/>
    <dgm:cxn modelId="{7F10A173-9B51-46B4-8935-931DC77963D8}" type="presParOf" srcId="{A15F9721-9629-4715-B826-B44F35B45AB6}" destId="{54E8214C-3524-42F0-920B-E2E854A164CF}" srcOrd="13" destOrd="0" presId="urn:microsoft.com/office/officeart/2005/8/layout/cycle8"/>
    <dgm:cxn modelId="{2C33D293-92CF-418D-9D50-9E1765ADF31B}" type="presParOf" srcId="{A15F9721-9629-4715-B826-B44F35B45AB6}" destId="{06875A07-E719-4ACA-AA6B-F2069779DB0E}" srcOrd="14" destOrd="0" presId="urn:microsoft.com/office/officeart/2005/8/layout/cycle8"/>
    <dgm:cxn modelId="{317F6527-1920-4E6C-8B09-DFFF2C401F6B}" type="presParOf" srcId="{A15F9721-9629-4715-B826-B44F35B45AB6}" destId="{3D07E8AE-6582-489A-B8C5-467A1549829E}" srcOrd="15" destOrd="0" presId="urn:microsoft.com/office/officeart/2005/8/layout/cycle8"/>
    <dgm:cxn modelId="{A8FB429D-F195-43D8-B413-C3F3ECE53ED7}" type="presParOf" srcId="{A15F9721-9629-4715-B826-B44F35B45AB6}" destId="{E01FDE2B-3B1F-4CF6-B2D2-405523CDA5F3}" srcOrd="16" destOrd="0" presId="urn:microsoft.com/office/officeart/2005/8/layout/cycle8"/>
    <dgm:cxn modelId="{4B8A32CC-3B8F-4178-8957-B988F29441F6}" type="presParOf" srcId="{A15F9721-9629-4715-B826-B44F35B45AB6}" destId="{9BE1A4E9-DC3B-431E-A4F4-9C91A710E286}" srcOrd="17" destOrd="0" presId="urn:microsoft.com/office/officeart/2005/8/layout/cycle8"/>
    <dgm:cxn modelId="{86E8C273-7764-4584-BA6C-D4C678B23FE6}" type="presParOf" srcId="{A15F9721-9629-4715-B826-B44F35B45AB6}" destId="{C44EDA8C-3F37-43BC-A33A-10502324CDDB}" srcOrd="18" destOrd="0" presId="urn:microsoft.com/office/officeart/2005/8/layout/cycle8"/>
    <dgm:cxn modelId="{E1809086-169A-4511-B1F8-7DC59357CCCD}" type="presParOf" srcId="{A15F9721-9629-4715-B826-B44F35B45AB6}" destId="{92699081-A623-4863-9983-19A9059A9C20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F9F355-9E22-4D95-9164-91AE5306337B}" type="doc">
      <dgm:prSet loTypeId="urn:microsoft.com/office/officeart/2005/8/layout/hierarchy3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0C178BC-FD82-478E-9BD5-F2B40EAD23DA}">
      <dgm:prSet phldrT="[Text]"/>
      <dgm:spPr/>
      <dgm:t>
        <a:bodyPr/>
        <a:lstStyle/>
        <a:p>
          <a:r>
            <a:rPr lang="en-US"/>
            <a:t>Work-Study</a:t>
          </a:r>
          <a:endParaRPr lang="en-US" dirty="0"/>
        </a:p>
      </dgm:t>
    </dgm:pt>
    <dgm:pt modelId="{436CAC3E-A263-4027-A434-D4C6864E9D31}" type="parTrans" cxnId="{BC9FBF6F-A444-4788-A7CB-0E943CBE810B}">
      <dgm:prSet/>
      <dgm:spPr/>
      <dgm:t>
        <a:bodyPr/>
        <a:lstStyle/>
        <a:p>
          <a:endParaRPr lang="en-US"/>
        </a:p>
      </dgm:t>
    </dgm:pt>
    <dgm:pt modelId="{262A9F4E-F47C-499D-B6D5-A1DB41468002}" type="sibTrans" cxnId="{BC9FBF6F-A444-4788-A7CB-0E943CBE810B}">
      <dgm:prSet/>
      <dgm:spPr/>
      <dgm:t>
        <a:bodyPr/>
        <a:lstStyle/>
        <a:p>
          <a:endParaRPr lang="en-US"/>
        </a:p>
      </dgm:t>
    </dgm:pt>
    <dgm:pt modelId="{E1D7444D-2BAF-423C-9C3E-BADCB0E767E6}">
      <dgm:prSet/>
      <dgm:spPr/>
      <dgm:t>
        <a:bodyPr/>
        <a:lstStyle/>
        <a:p>
          <a:r>
            <a:rPr lang="en-US" dirty="0">
              <a:latin typeface="Calibri" panose="020F0502020204030204" pitchFamily="34" charset="0"/>
            </a:rPr>
            <a:t>Based on need</a:t>
          </a:r>
        </a:p>
      </dgm:t>
    </dgm:pt>
    <dgm:pt modelId="{F813D909-E6E5-41C1-BA1B-CFEC3C46F322}" type="parTrans" cxnId="{F1CA3BB0-EF6A-457F-88BE-418E51D553F7}">
      <dgm:prSet/>
      <dgm:spPr/>
      <dgm:t>
        <a:bodyPr/>
        <a:lstStyle/>
        <a:p>
          <a:endParaRPr lang="en-US"/>
        </a:p>
      </dgm:t>
    </dgm:pt>
    <dgm:pt modelId="{0140FB78-5997-41C6-82C0-4D55A82D2EA8}" type="sibTrans" cxnId="{F1CA3BB0-EF6A-457F-88BE-418E51D553F7}">
      <dgm:prSet/>
      <dgm:spPr/>
      <dgm:t>
        <a:bodyPr/>
        <a:lstStyle/>
        <a:p>
          <a:endParaRPr lang="en-US"/>
        </a:p>
      </dgm:t>
    </dgm:pt>
    <dgm:pt modelId="{FF379B0D-7947-429C-ACE3-D361B13B54F8}">
      <dgm:prSet/>
      <dgm:spPr/>
      <dgm:t>
        <a:bodyPr/>
        <a:lstStyle/>
        <a:p>
          <a:r>
            <a:rPr lang="en-US" dirty="0">
              <a:latin typeface="Calibri" panose="020F0502020204030204" pitchFamily="34" charset="0"/>
            </a:rPr>
            <a:t>Student is provided a job at an on-campus location such as bookstore or library</a:t>
          </a:r>
        </a:p>
      </dgm:t>
    </dgm:pt>
    <dgm:pt modelId="{96CF4AF5-D3CC-437E-8E7F-65FE65753F85}" type="parTrans" cxnId="{D0B8974E-F21A-4598-96CD-E79ADCCAA6AB}">
      <dgm:prSet/>
      <dgm:spPr/>
      <dgm:t>
        <a:bodyPr/>
        <a:lstStyle/>
        <a:p>
          <a:endParaRPr lang="en-US"/>
        </a:p>
      </dgm:t>
    </dgm:pt>
    <dgm:pt modelId="{306D7046-BD1C-4DBF-9EFE-7ADB3AA85F4C}" type="sibTrans" cxnId="{D0B8974E-F21A-4598-96CD-E79ADCCAA6AB}">
      <dgm:prSet/>
      <dgm:spPr/>
      <dgm:t>
        <a:bodyPr/>
        <a:lstStyle/>
        <a:p>
          <a:endParaRPr lang="en-US"/>
        </a:p>
      </dgm:t>
    </dgm:pt>
    <dgm:pt modelId="{66FCC6EB-61F1-44CC-9330-DC0C5E75C0A1}">
      <dgm:prSet/>
      <dgm:spPr/>
      <dgm:t>
        <a:bodyPr/>
        <a:lstStyle/>
        <a:p>
          <a:r>
            <a:rPr lang="en-US" dirty="0">
              <a:latin typeface="Calibri" panose="020F0502020204030204" pitchFamily="34" charset="0"/>
            </a:rPr>
            <a:t>10-15 hours per week</a:t>
          </a:r>
        </a:p>
      </dgm:t>
    </dgm:pt>
    <dgm:pt modelId="{1CB5C73D-9B3F-4356-82D2-4FB486FB0021}" type="parTrans" cxnId="{D178837D-809D-450B-8F99-D4343007FC92}">
      <dgm:prSet/>
      <dgm:spPr/>
      <dgm:t>
        <a:bodyPr/>
        <a:lstStyle/>
        <a:p>
          <a:endParaRPr lang="en-US"/>
        </a:p>
      </dgm:t>
    </dgm:pt>
    <dgm:pt modelId="{63CE0C03-E1BE-4202-AAB0-E7E745856F37}" type="sibTrans" cxnId="{D178837D-809D-450B-8F99-D4343007FC92}">
      <dgm:prSet/>
      <dgm:spPr/>
      <dgm:t>
        <a:bodyPr/>
        <a:lstStyle/>
        <a:p>
          <a:endParaRPr lang="en-US"/>
        </a:p>
      </dgm:t>
    </dgm:pt>
    <dgm:pt modelId="{F9BAC563-C445-4FFD-B32F-1652187E531B}">
      <dgm:prSet/>
      <dgm:spPr/>
      <dgm:t>
        <a:bodyPr/>
        <a:lstStyle/>
        <a:p>
          <a:r>
            <a:rPr lang="en-US" dirty="0">
              <a:latin typeface="Calibri" panose="020F0502020204030204" pitchFamily="34" charset="0"/>
            </a:rPr>
            <a:t>Generally above minimum wage</a:t>
          </a:r>
        </a:p>
      </dgm:t>
    </dgm:pt>
    <dgm:pt modelId="{82316016-D799-4302-9186-9E3C5C618180}" type="parTrans" cxnId="{3F3D7504-C494-42D8-AC85-D9D98E312448}">
      <dgm:prSet/>
      <dgm:spPr/>
      <dgm:t>
        <a:bodyPr/>
        <a:lstStyle/>
        <a:p>
          <a:endParaRPr lang="en-US"/>
        </a:p>
      </dgm:t>
    </dgm:pt>
    <dgm:pt modelId="{42332C30-231B-42E6-B95F-2D78DC6CD5B4}" type="sibTrans" cxnId="{3F3D7504-C494-42D8-AC85-D9D98E312448}">
      <dgm:prSet/>
      <dgm:spPr/>
      <dgm:t>
        <a:bodyPr/>
        <a:lstStyle/>
        <a:p>
          <a:endParaRPr lang="en-US"/>
        </a:p>
      </dgm:t>
    </dgm:pt>
    <dgm:pt modelId="{0FF3052E-F8A4-4BA0-823E-AC0B16A0C2B7}" type="pres">
      <dgm:prSet presAssocID="{C8F9F355-9E22-4D95-9164-91AE5306337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DF9F0D6-690D-4A14-9B04-D62E80CD3498}" type="pres">
      <dgm:prSet presAssocID="{B0C178BC-FD82-478E-9BD5-F2B40EAD23DA}" presName="root" presStyleCnt="0"/>
      <dgm:spPr/>
    </dgm:pt>
    <dgm:pt modelId="{E08B7424-E23A-411C-BC06-8639444C84EE}" type="pres">
      <dgm:prSet presAssocID="{B0C178BC-FD82-478E-9BD5-F2B40EAD23DA}" presName="rootComposite" presStyleCnt="0"/>
      <dgm:spPr/>
    </dgm:pt>
    <dgm:pt modelId="{20A2AB77-9DFB-45A9-8A20-DF3E10015279}" type="pres">
      <dgm:prSet presAssocID="{B0C178BC-FD82-478E-9BD5-F2B40EAD23DA}" presName="rootText" presStyleLbl="node1" presStyleIdx="0" presStyleCnt="1" custScaleX="481316"/>
      <dgm:spPr/>
    </dgm:pt>
    <dgm:pt modelId="{5B886793-CC6A-4CDB-BE02-43DEB7C2D9CB}" type="pres">
      <dgm:prSet presAssocID="{B0C178BC-FD82-478E-9BD5-F2B40EAD23DA}" presName="rootConnector" presStyleLbl="node1" presStyleIdx="0" presStyleCnt="1"/>
      <dgm:spPr/>
    </dgm:pt>
    <dgm:pt modelId="{2998F672-970F-402B-92B2-F43E29967F98}" type="pres">
      <dgm:prSet presAssocID="{B0C178BC-FD82-478E-9BD5-F2B40EAD23DA}" presName="childShape" presStyleCnt="0"/>
      <dgm:spPr/>
    </dgm:pt>
    <dgm:pt modelId="{5AD5306A-83DF-4028-8D94-6AC106982E6D}" type="pres">
      <dgm:prSet presAssocID="{F813D909-E6E5-41C1-BA1B-CFEC3C46F322}" presName="Name13" presStyleLbl="parChTrans1D2" presStyleIdx="0" presStyleCnt="4"/>
      <dgm:spPr/>
    </dgm:pt>
    <dgm:pt modelId="{F6DC6626-E220-45A5-A2A0-B0344AD38664}" type="pres">
      <dgm:prSet presAssocID="{E1D7444D-2BAF-423C-9C3E-BADCB0E767E6}" presName="childText" presStyleLbl="bgAcc1" presStyleIdx="0" presStyleCnt="4" custScaleX="442369">
        <dgm:presLayoutVars>
          <dgm:bulletEnabled val="1"/>
        </dgm:presLayoutVars>
      </dgm:prSet>
      <dgm:spPr/>
    </dgm:pt>
    <dgm:pt modelId="{94207A2C-6DAE-464C-8ED1-210F729191AF}" type="pres">
      <dgm:prSet presAssocID="{96CF4AF5-D3CC-437E-8E7F-65FE65753F85}" presName="Name13" presStyleLbl="parChTrans1D2" presStyleIdx="1" presStyleCnt="4"/>
      <dgm:spPr/>
    </dgm:pt>
    <dgm:pt modelId="{32D6E49A-A323-4629-89BF-5DC79E4A1E5C}" type="pres">
      <dgm:prSet presAssocID="{FF379B0D-7947-429C-ACE3-D361B13B54F8}" presName="childText" presStyleLbl="bgAcc1" presStyleIdx="1" presStyleCnt="4" custScaleX="440700" custLinFactNeighborY="4174">
        <dgm:presLayoutVars>
          <dgm:bulletEnabled val="1"/>
        </dgm:presLayoutVars>
      </dgm:prSet>
      <dgm:spPr/>
    </dgm:pt>
    <dgm:pt modelId="{E896D720-4C9E-4DCC-B9C6-DD42AA6D16AB}" type="pres">
      <dgm:prSet presAssocID="{1CB5C73D-9B3F-4356-82D2-4FB486FB0021}" presName="Name13" presStyleLbl="parChTrans1D2" presStyleIdx="2" presStyleCnt="4"/>
      <dgm:spPr/>
    </dgm:pt>
    <dgm:pt modelId="{1EC422D6-684D-4244-A2AB-064CE51FB106}" type="pres">
      <dgm:prSet presAssocID="{66FCC6EB-61F1-44CC-9330-DC0C5E75C0A1}" presName="childText" presStyleLbl="bgAcc1" presStyleIdx="2" presStyleCnt="4" custScaleX="433784">
        <dgm:presLayoutVars>
          <dgm:bulletEnabled val="1"/>
        </dgm:presLayoutVars>
      </dgm:prSet>
      <dgm:spPr/>
    </dgm:pt>
    <dgm:pt modelId="{9B49A56F-B657-4147-B21D-6490451C2F76}" type="pres">
      <dgm:prSet presAssocID="{82316016-D799-4302-9186-9E3C5C618180}" presName="Name13" presStyleLbl="parChTrans1D2" presStyleIdx="3" presStyleCnt="4"/>
      <dgm:spPr/>
    </dgm:pt>
    <dgm:pt modelId="{3876E652-95D1-4C68-89AB-CB2BE4DAF6C9}" type="pres">
      <dgm:prSet presAssocID="{F9BAC563-C445-4FFD-B32F-1652187E531B}" presName="childText" presStyleLbl="bgAcc1" presStyleIdx="3" presStyleCnt="4" custScaleX="434395">
        <dgm:presLayoutVars>
          <dgm:bulletEnabled val="1"/>
        </dgm:presLayoutVars>
      </dgm:prSet>
      <dgm:spPr/>
    </dgm:pt>
  </dgm:ptLst>
  <dgm:cxnLst>
    <dgm:cxn modelId="{3F3D7504-C494-42D8-AC85-D9D98E312448}" srcId="{B0C178BC-FD82-478E-9BD5-F2B40EAD23DA}" destId="{F9BAC563-C445-4FFD-B32F-1652187E531B}" srcOrd="3" destOrd="0" parTransId="{82316016-D799-4302-9186-9E3C5C618180}" sibTransId="{42332C30-231B-42E6-B95F-2D78DC6CD5B4}"/>
    <dgm:cxn modelId="{8FB9C50C-501F-4786-AA90-AC461DE47F4D}" type="presOf" srcId="{B0C178BC-FD82-478E-9BD5-F2B40EAD23DA}" destId="{20A2AB77-9DFB-45A9-8A20-DF3E10015279}" srcOrd="0" destOrd="0" presId="urn:microsoft.com/office/officeart/2005/8/layout/hierarchy3"/>
    <dgm:cxn modelId="{A057C523-DC70-4DB8-813B-D2774C125713}" type="presOf" srcId="{66FCC6EB-61F1-44CC-9330-DC0C5E75C0A1}" destId="{1EC422D6-684D-4244-A2AB-064CE51FB106}" srcOrd="0" destOrd="0" presId="urn:microsoft.com/office/officeart/2005/8/layout/hierarchy3"/>
    <dgm:cxn modelId="{4511A63E-FE14-414E-ADB6-29A3EC7085F9}" type="presOf" srcId="{82316016-D799-4302-9186-9E3C5C618180}" destId="{9B49A56F-B657-4147-B21D-6490451C2F76}" srcOrd="0" destOrd="0" presId="urn:microsoft.com/office/officeart/2005/8/layout/hierarchy3"/>
    <dgm:cxn modelId="{93DB9D5F-D254-43FE-ABAD-2FA4E26AA920}" type="presOf" srcId="{96CF4AF5-D3CC-437E-8E7F-65FE65753F85}" destId="{94207A2C-6DAE-464C-8ED1-210F729191AF}" srcOrd="0" destOrd="0" presId="urn:microsoft.com/office/officeart/2005/8/layout/hierarchy3"/>
    <dgm:cxn modelId="{D0B8974E-F21A-4598-96CD-E79ADCCAA6AB}" srcId="{B0C178BC-FD82-478E-9BD5-F2B40EAD23DA}" destId="{FF379B0D-7947-429C-ACE3-D361B13B54F8}" srcOrd="1" destOrd="0" parTransId="{96CF4AF5-D3CC-437E-8E7F-65FE65753F85}" sibTransId="{306D7046-BD1C-4DBF-9EFE-7ADB3AA85F4C}"/>
    <dgm:cxn modelId="{BC9FBF6F-A444-4788-A7CB-0E943CBE810B}" srcId="{C8F9F355-9E22-4D95-9164-91AE5306337B}" destId="{B0C178BC-FD82-478E-9BD5-F2B40EAD23DA}" srcOrd="0" destOrd="0" parTransId="{436CAC3E-A263-4027-A434-D4C6864E9D31}" sibTransId="{262A9F4E-F47C-499D-B6D5-A1DB41468002}"/>
    <dgm:cxn modelId="{C1D1C77C-6E33-4E23-90DC-C670869E0A12}" type="presOf" srcId="{C8F9F355-9E22-4D95-9164-91AE5306337B}" destId="{0FF3052E-F8A4-4BA0-823E-AC0B16A0C2B7}" srcOrd="0" destOrd="0" presId="urn:microsoft.com/office/officeart/2005/8/layout/hierarchy3"/>
    <dgm:cxn modelId="{D178837D-809D-450B-8F99-D4343007FC92}" srcId="{B0C178BC-FD82-478E-9BD5-F2B40EAD23DA}" destId="{66FCC6EB-61F1-44CC-9330-DC0C5E75C0A1}" srcOrd="2" destOrd="0" parTransId="{1CB5C73D-9B3F-4356-82D2-4FB486FB0021}" sibTransId="{63CE0C03-E1BE-4202-AAB0-E7E745856F37}"/>
    <dgm:cxn modelId="{FE37F78C-8EC1-4733-A135-434BD1FE4340}" type="presOf" srcId="{F9BAC563-C445-4FFD-B32F-1652187E531B}" destId="{3876E652-95D1-4C68-89AB-CB2BE4DAF6C9}" srcOrd="0" destOrd="0" presId="urn:microsoft.com/office/officeart/2005/8/layout/hierarchy3"/>
    <dgm:cxn modelId="{F1CA3BB0-EF6A-457F-88BE-418E51D553F7}" srcId="{B0C178BC-FD82-478E-9BD5-F2B40EAD23DA}" destId="{E1D7444D-2BAF-423C-9C3E-BADCB0E767E6}" srcOrd="0" destOrd="0" parTransId="{F813D909-E6E5-41C1-BA1B-CFEC3C46F322}" sibTransId="{0140FB78-5997-41C6-82C0-4D55A82D2EA8}"/>
    <dgm:cxn modelId="{49D08DDF-015F-4236-B0D2-D5A2AB5BD459}" type="presOf" srcId="{FF379B0D-7947-429C-ACE3-D361B13B54F8}" destId="{32D6E49A-A323-4629-89BF-5DC79E4A1E5C}" srcOrd="0" destOrd="0" presId="urn:microsoft.com/office/officeart/2005/8/layout/hierarchy3"/>
    <dgm:cxn modelId="{F84622ED-5F3B-4004-BA5A-513E6ACDF2F7}" type="presOf" srcId="{B0C178BC-FD82-478E-9BD5-F2B40EAD23DA}" destId="{5B886793-CC6A-4CDB-BE02-43DEB7C2D9CB}" srcOrd="1" destOrd="0" presId="urn:microsoft.com/office/officeart/2005/8/layout/hierarchy3"/>
    <dgm:cxn modelId="{CB11E0F4-F64D-4BE1-8DAD-371F5A31CF5A}" type="presOf" srcId="{E1D7444D-2BAF-423C-9C3E-BADCB0E767E6}" destId="{F6DC6626-E220-45A5-A2A0-B0344AD38664}" srcOrd="0" destOrd="0" presId="urn:microsoft.com/office/officeart/2005/8/layout/hierarchy3"/>
    <dgm:cxn modelId="{1922F6FB-4842-4A83-AE67-0BED0556CA08}" type="presOf" srcId="{1CB5C73D-9B3F-4356-82D2-4FB486FB0021}" destId="{E896D720-4C9E-4DCC-B9C6-DD42AA6D16AB}" srcOrd="0" destOrd="0" presId="urn:microsoft.com/office/officeart/2005/8/layout/hierarchy3"/>
    <dgm:cxn modelId="{F0496EFD-6A1A-45C9-A3AB-6762D0F284FB}" type="presOf" srcId="{F813D909-E6E5-41C1-BA1B-CFEC3C46F322}" destId="{5AD5306A-83DF-4028-8D94-6AC106982E6D}" srcOrd="0" destOrd="0" presId="urn:microsoft.com/office/officeart/2005/8/layout/hierarchy3"/>
    <dgm:cxn modelId="{03F9B731-2238-46B6-9D4B-5F7B48CD5415}" type="presParOf" srcId="{0FF3052E-F8A4-4BA0-823E-AC0B16A0C2B7}" destId="{9DF9F0D6-690D-4A14-9B04-D62E80CD3498}" srcOrd="0" destOrd="0" presId="urn:microsoft.com/office/officeart/2005/8/layout/hierarchy3"/>
    <dgm:cxn modelId="{90256DCD-5686-49BF-AD18-0CE69E71D44D}" type="presParOf" srcId="{9DF9F0D6-690D-4A14-9B04-D62E80CD3498}" destId="{E08B7424-E23A-411C-BC06-8639444C84EE}" srcOrd="0" destOrd="0" presId="urn:microsoft.com/office/officeart/2005/8/layout/hierarchy3"/>
    <dgm:cxn modelId="{A9DA2CDE-76C4-484E-B03C-27D75E54FFB0}" type="presParOf" srcId="{E08B7424-E23A-411C-BC06-8639444C84EE}" destId="{20A2AB77-9DFB-45A9-8A20-DF3E10015279}" srcOrd="0" destOrd="0" presId="urn:microsoft.com/office/officeart/2005/8/layout/hierarchy3"/>
    <dgm:cxn modelId="{FFAF6340-E7A2-489B-81C6-0EA7AD80555F}" type="presParOf" srcId="{E08B7424-E23A-411C-BC06-8639444C84EE}" destId="{5B886793-CC6A-4CDB-BE02-43DEB7C2D9CB}" srcOrd="1" destOrd="0" presId="urn:microsoft.com/office/officeart/2005/8/layout/hierarchy3"/>
    <dgm:cxn modelId="{AF83DA51-DA78-4AC2-980D-4AC7E3EFBE19}" type="presParOf" srcId="{9DF9F0D6-690D-4A14-9B04-D62E80CD3498}" destId="{2998F672-970F-402B-92B2-F43E29967F98}" srcOrd="1" destOrd="0" presId="urn:microsoft.com/office/officeart/2005/8/layout/hierarchy3"/>
    <dgm:cxn modelId="{C68EA259-AC63-4E8D-BAEE-7244399D089B}" type="presParOf" srcId="{2998F672-970F-402B-92B2-F43E29967F98}" destId="{5AD5306A-83DF-4028-8D94-6AC106982E6D}" srcOrd="0" destOrd="0" presId="urn:microsoft.com/office/officeart/2005/8/layout/hierarchy3"/>
    <dgm:cxn modelId="{08381D12-3F2D-4991-BE36-1F72A31A43F4}" type="presParOf" srcId="{2998F672-970F-402B-92B2-F43E29967F98}" destId="{F6DC6626-E220-45A5-A2A0-B0344AD38664}" srcOrd="1" destOrd="0" presId="urn:microsoft.com/office/officeart/2005/8/layout/hierarchy3"/>
    <dgm:cxn modelId="{0BC2059C-2AAE-41F2-980D-4524DB3CA5EA}" type="presParOf" srcId="{2998F672-970F-402B-92B2-F43E29967F98}" destId="{94207A2C-6DAE-464C-8ED1-210F729191AF}" srcOrd="2" destOrd="0" presId="urn:microsoft.com/office/officeart/2005/8/layout/hierarchy3"/>
    <dgm:cxn modelId="{CDB69479-57EE-4B7E-A19E-375319FA048F}" type="presParOf" srcId="{2998F672-970F-402B-92B2-F43E29967F98}" destId="{32D6E49A-A323-4629-89BF-5DC79E4A1E5C}" srcOrd="3" destOrd="0" presId="urn:microsoft.com/office/officeart/2005/8/layout/hierarchy3"/>
    <dgm:cxn modelId="{2DB0AB77-9FF7-4AEB-B9A6-10C3DFBDB0F7}" type="presParOf" srcId="{2998F672-970F-402B-92B2-F43E29967F98}" destId="{E896D720-4C9E-4DCC-B9C6-DD42AA6D16AB}" srcOrd="4" destOrd="0" presId="urn:microsoft.com/office/officeart/2005/8/layout/hierarchy3"/>
    <dgm:cxn modelId="{0C4D9BE0-5CF6-43EF-AB29-5FDA6583F905}" type="presParOf" srcId="{2998F672-970F-402B-92B2-F43E29967F98}" destId="{1EC422D6-684D-4244-A2AB-064CE51FB106}" srcOrd="5" destOrd="0" presId="urn:microsoft.com/office/officeart/2005/8/layout/hierarchy3"/>
    <dgm:cxn modelId="{47C567BC-4D24-438F-A785-B58A644BD264}" type="presParOf" srcId="{2998F672-970F-402B-92B2-F43E29967F98}" destId="{9B49A56F-B657-4147-B21D-6490451C2F76}" srcOrd="6" destOrd="0" presId="urn:microsoft.com/office/officeart/2005/8/layout/hierarchy3"/>
    <dgm:cxn modelId="{5D56DB0E-7EE0-4593-A7D9-BBECAE1F7D85}" type="presParOf" srcId="{2998F672-970F-402B-92B2-F43E29967F98}" destId="{3876E652-95D1-4C68-89AB-CB2BE4DAF6C9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3617EE-C1AA-443E-B5F4-A819F4DD31B0}" type="doc">
      <dgm:prSet loTypeId="urn:microsoft.com/office/officeart/2005/8/layout/hierarchy3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7E9D676-1222-4C54-9256-A3DA543DEA4A}">
      <dgm:prSet custT="1"/>
      <dgm:spPr/>
      <dgm:t>
        <a:bodyPr/>
        <a:lstStyle/>
        <a:p>
          <a:pPr rtl="0"/>
          <a:r>
            <a:rPr lang="en-US" sz="3600" dirty="0">
              <a:latin typeface="Calibri" panose="020F0502020204030204" pitchFamily="34" charset="0"/>
            </a:rPr>
            <a:t>   Loans</a:t>
          </a:r>
        </a:p>
      </dgm:t>
    </dgm:pt>
    <dgm:pt modelId="{01C39D22-60B7-4CA0-B484-E403A4B3CDFD}" type="parTrans" cxnId="{94F65903-CC86-459B-9B4B-1D003B2CB39F}">
      <dgm:prSet/>
      <dgm:spPr/>
      <dgm:t>
        <a:bodyPr/>
        <a:lstStyle/>
        <a:p>
          <a:endParaRPr lang="en-US"/>
        </a:p>
      </dgm:t>
    </dgm:pt>
    <dgm:pt modelId="{BD5CC0B9-9DAF-4AC4-9AA6-0D3F695DD827}" type="sibTrans" cxnId="{94F65903-CC86-459B-9B4B-1D003B2CB39F}">
      <dgm:prSet/>
      <dgm:spPr/>
      <dgm:t>
        <a:bodyPr/>
        <a:lstStyle/>
        <a:p>
          <a:endParaRPr lang="en-US"/>
        </a:p>
      </dgm:t>
    </dgm:pt>
    <dgm:pt modelId="{92F05BD9-921B-4537-8870-F71B51A17B05}">
      <dgm:prSet custT="1"/>
      <dgm:spPr/>
      <dgm:t>
        <a:bodyPr/>
        <a:lstStyle/>
        <a:p>
          <a:pPr rtl="0"/>
          <a:r>
            <a:rPr lang="en-US" sz="2000" dirty="0">
              <a:latin typeface="Calibri" panose="020F0502020204030204" pitchFamily="34" charset="0"/>
            </a:rPr>
            <a:t>Stafford</a:t>
          </a:r>
        </a:p>
      </dgm:t>
    </dgm:pt>
    <dgm:pt modelId="{5419F0A8-7752-4603-B206-CEC473672118}" type="parTrans" cxnId="{62630489-7D8A-4DD7-A09B-71AE03697F15}">
      <dgm:prSet/>
      <dgm:spPr/>
      <dgm:t>
        <a:bodyPr/>
        <a:lstStyle/>
        <a:p>
          <a:endParaRPr lang="en-US"/>
        </a:p>
      </dgm:t>
    </dgm:pt>
    <dgm:pt modelId="{1E769B46-7376-4F4E-A6B0-D8D5CCE7F1EE}" type="sibTrans" cxnId="{62630489-7D8A-4DD7-A09B-71AE03697F15}">
      <dgm:prSet/>
      <dgm:spPr/>
      <dgm:t>
        <a:bodyPr/>
        <a:lstStyle/>
        <a:p>
          <a:endParaRPr lang="en-US"/>
        </a:p>
      </dgm:t>
    </dgm:pt>
    <dgm:pt modelId="{23F5091B-CB0B-4DD5-8A9C-FAD88B03B3D4}">
      <dgm:prSet custT="1"/>
      <dgm:spPr/>
      <dgm:t>
        <a:bodyPr/>
        <a:lstStyle/>
        <a:p>
          <a:pPr rtl="0"/>
          <a:r>
            <a:rPr lang="en-US" sz="2000" dirty="0">
              <a:latin typeface="Calibri" panose="020F0502020204030204" pitchFamily="34" charset="0"/>
            </a:rPr>
            <a:t>Perkins</a:t>
          </a:r>
        </a:p>
      </dgm:t>
    </dgm:pt>
    <dgm:pt modelId="{79C8F3B4-9917-48EC-A02D-E99B3BA56289}" type="parTrans" cxnId="{7DB7D102-353F-4B4C-B11E-2E910DCE04E1}">
      <dgm:prSet/>
      <dgm:spPr/>
      <dgm:t>
        <a:bodyPr/>
        <a:lstStyle/>
        <a:p>
          <a:endParaRPr lang="en-US"/>
        </a:p>
      </dgm:t>
    </dgm:pt>
    <dgm:pt modelId="{0A8B6108-2438-4B74-8D64-87DA740AE4A7}" type="sibTrans" cxnId="{7DB7D102-353F-4B4C-B11E-2E910DCE04E1}">
      <dgm:prSet/>
      <dgm:spPr/>
      <dgm:t>
        <a:bodyPr/>
        <a:lstStyle/>
        <a:p>
          <a:endParaRPr lang="en-US"/>
        </a:p>
      </dgm:t>
    </dgm:pt>
    <dgm:pt modelId="{E29D7ECD-284B-42B8-B562-DD6B83A4CAA8}">
      <dgm:prSet/>
      <dgm:spPr/>
      <dgm:t>
        <a:bodyPr/>
        <a:lstStyle/>
        <a:p>
          <a:pPr rtl="0"/>
          <a:r>
            <a:rPr lang="en-US" dirty="0">
              <a:latin typeface="Calibri" panose="020F0502020204030204" pitchFamily="34" charset="0"/>
            </a:rPr>
            <a:t>PLUS (Parent Loan for Undergraduate Students)</a:t>
          </a:r>
        </a:p>
      </dgm:t>
    </dgm:pt>
    <dgm:pt modelId="{FDE1B821-691A-46B7-B210-7DA8783AE3BA}" type="parTrans" cxnId="{C2DA1C92-2407-4B15-8EFC-12921FC5C0A6}">
      <dgm:prSet/>
      <dgm:spPr/>
      <dgm:t>
        <a:bodyPr/>
        <a:lstStyle/>
        <a:p>
          <a:endParaRPr lang="en-US"/>
        </a:p>
      </dgm:t>
    </dgm:pt>
    <dgm:pt modelId="{8407B780-33A8-4228-B741-1C04A5A69B6C}" type="sibTrans" cxnId="{C2DA1C92-2407-4B15-8EFC-12921FC5C0A6}">
      <dgm:prSet/>
      <dgm:spPr/>
      <dgm:t>
        <a:bodyPr/>
        <a:lstStyle/>
        <a:p>
          <a:endParaRPr lang="en-US"/>
        </a:p>
      </dgm:t>
    </dgm:pt>
    <dgm:pt modelId="{1EC94087-82DB-415E-A5F7-2005B204B403}">
      <dgm:prSet custT="1"/>
      <dgm:spPr/>
      <dgm:t>
        <a:bodyPr/>
        <a:lstStyle/>
        <a:p>
          <a:pPr rtl="0"/>
          <a:r>
            <a:rPr lang="en-US" sz="2000" dirty="0">
              <a:latin typeface="Calibri" panose="020F0502020204030204" pitchFamily="34" charset="0"/>
            </a:rPr>
            <a:t>Private Loans</a:t>
          </a:r>
        </a:p>
      </dgm:t>
    </dgm:pt>
    <dgm:pt modelId="{4E1E817D-F5B1-4001-9056-D19B1E9440D3}" type="parTrans" cxnId="{9602A54C-F4C3-47E7-92B1-01BEA677060F}">
      <dgm:prSet/>
      <dgm:spPr/>
      <dgm:t>
        <a:bodyPr/>
        <a:lstStyle/>
        <a:p>
          <a:endParaRPr lang="en-US"/>
        </a:p>
      </dgm:t>
    </dgm:pt>
    <dgm:pt modelId="{4F7BB5FC-B1E3-41F8-800D-69F1F0772E45}" type="sibTrans" cxnId="{9602A54C-F4C3-47E7-92B1-01BEA677060F}">
      <dgm:prSet/>
      <dgm:spPr/>
      <dgm:t>
        <a:bodyPr/>
        <a:lstStyle/>
        <a:p>
          <a:endParaRPr lang="en-US"/>
        </a:p>
      </dgm:t>
    </dgm:pt>
    <dgm:pt modelId="{160A2FAC-3B90-4296-9A42-FDF0B2AF24F7}" type="pres">
      <dgm:prSet presAssocID="{8A3617EE-C1AA-443E-B5F4-A819F4DD31B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AE01848-7881-4042-BBA5-FB9F50AF8C1D}" type="pres">
      <dgm:prSet presAssocID="{E7E9D676-1222-4C54-9256-A3DA543DEA4A}" presName="root" presStyleCnt="0"/>
      <dgm:spPr/>
    </dgm:pt>
    <dgm:pt modelId="{72B8C9B6-D58C-4D5F-80FF-D97306407E39}" type="pres">
      <dgm:prSet presAssocID="{E7E9D676-1222-4C54-9256-A3DA543DEA4A}" presName="rootComposite" presStyleCnt="0"/>
      <dgm:spPr/>
    </dgm:pt>
    <dgm:pt modelId="{3AD468ED-FDE2-4921-9FB5-AC0B3C2A45DB}" type="pres">
      <dgm:prSet presAssocID="{E7E9D676-1222-4C54-9256-A3DA543DEA4A}" presName="rootText" presStyleLbl="node1" presStyleIdx="0" presStyleCnt="1" custScaleX="234078" custLinFactNeighborX="-7047" custLinFactNeighborY="16497"/>
      <dgm:spPr/>
    </dgm:pt>
    <dgm:pt modelId="{BDC8F472-E094-403E-8C86-CFBC2CDAC9FA}" type="pres">
      <dgm:prSet presAssocID="{E7E9D676-1222-4C54-9256-A3DA543DEA4A}" presName="rootConnector" presStyleLbl="node1" presStyleIdx="0" presStyleCnt="1"/>
      <dgm:spPr/>
    </dgm:pt>
    <dgm:pt modelId="{49DE99CF-D717-41EB-8502-F9F710EA73EF}" type="pres">
      <dgm:prSet presAssocID="{E7E9D676-1222-4C54-9256-A3DA543DEA4A}" presName="childShape" presStyleCnt="0"/>
      <dgm:spPr/>
    </dgm:pt>
    <dgm:pt modelId="{5800E4ED-7C64-4066-A6AE-54F86ADD610B}" type="pres">
      <dgm:prSet presAssocID="{5419F0A8-7752-4603-B206-CEC473672118}" presName="Name13" presStyleLbl="parChTrans1D2" presStyleIdx="0" presStyleCnt="4"/>
      <dgm:spPr/>
    </dgm:pt>
    <dgm:pt modelId="{2C86BE28-0B43-469D-AAC1-CDCB69FE7C81}" type="pres">
      <dgm:prSet presAssocID="{92F05BD9-921B-4537-8870-F71B51A17B05}" presName="childText" presStyleLbl="bgAcc1" presStyleIdx="0" presStyleCnt="4" custScaleX="218106" custLinFactNeighborX="-2400" custLinFactNeighborY="1857">
        <dgm:presLayoutVars>
          <dgm:bulletEnabled val="1"/>
        </dgm:presLayoutVars>
      </dgm:prSet>
      <dgm:spPr/>
    </dgm:pt>
    <dgm:pt modelId="{23D90C06-B6E8-4FCE-A1FD-0A9217CC07CA}" type="pres">
      <dgm:prSet presAssocID="{79C8F3B4-9917-48EC-A02D-E99B3BA56289}" presName="Name13" presStyleLbl="parChTrans1D2" presStyleIdx="1" presStyleCnt="4"/>
      <dgm:spPr/>
    </dgm:pt>
    <dgm:pt modelId="{2BFBE4FD-BD12-48B9-8943-A09E4C2CAA6E}" type="pres">
      <dgm:prSet presAssocID="{23F5091B-CB0B-4DD5-8A9C-FAD88B03B3D4}" presName="childText" presStyleLbl="bgAcc1" presStyleIdx="1" presStyleCnt="4" custScaleX="219073">
        <dgm:presLayoutVars>
          <dgm:bulletEnabled val="1"/>
        </dgm:presLayoutVars>
      </dgm:prSet>
      <dgm:spPr/>
    </dgm:pt>
    <dgm:pt modelId="{B226A42E-F5D5-43F2-B49B-AC1B9C48E1B2}" type="pres">
      <dgm:prSet presAssocID="{FDE1B821-691A-46B7-B210-7DA8783AE3BA}" presName="Name13" presStyleLbl="parChTrans1D2" presStyleIdx="2" presStyleCnt="4"/>
      <dgm:spPr/>
    </dgm:pt>
    <dgm:pt modelId="{D3E6EEEB-C414-45C3-A275-85A046EAD13E}" type="pres">
      <dgm:prSet presAssocID="{E29D7ECD-284B-42B8-B562-DD6B83A4CAA8}" presName="childText" presStyleLbl="bgAcc1" presStyleIdx="2" presStyleCnt="4" custScaleX="220040">
        <dgm:presLayoutVars>
          <dgm:bulletEnabled val="1"/>
        </dgm:presLayoutVars>
      </dgm:prSet>
      <dgm:spPr/>
    </dgm:pt>
    <dgm:pt modelId="{F2BB4C82-F454-4CAD-B4AD-4DE8FED706DA}" type="pres">
      <dgm:prSet presAssocID="{4E1E817D-F5B1-4001-9056-D19B1E9440D3}" presName="Name13" presStyleLbl="parChTrans1D2" presStyleIdx="3" presStyleCnt="4"/>
      <dgm:spPr/>
    </dgm:pt>
    <dgm:pt modelId="{EE068F3A-274A-43C1-AD18-8F322BBC22EB}" type="pres">
      <dgm:prSet presAssocID="{1EC94087-82DB-415E-A5F7-2005B204B403}" presName="childText" presStyleLbl="bgAcc1" presStyleIdx="3" presStyleCnt="4" custScaleX="218106">
        <dgm:presLayoutVars>
          <dgm:bulletEnabled val="1"/>
        </dgm:presLayoutVars>
      </dgm:prSet>
      <dgm:spPr/>
    </dgm:pt>
  </dgm:ptLst>
  <dgm:cxnLst>
    <dgm:cxn modelId="{7DB7D102-353F-4B4C-B11E-2E910DCE04E1}" srcId="{E7E9D676-1222-4C54-9256-A3DA543DEA4A}" destId="{23F5091B-CB0B-4DD5-8A9C-FAD88B03B3D4}" srcOrd="1" destOrd="0" parTransId="{79C8F3B4-9917-48EC-A02D-E99B3BA56289}" sibTransId="{0A8B6108-2438-4B74-8D64-87DA740AE4A7}"/>
    <dgm:cxn modelId="{94F65903-CC86-459B-9B4B-1D003B2CB39F}" srcId="{8A3617EE-C1AA-443E-B5F4-A819F4DD31B0}" destId="{E7E9D676-1222-4C54-9256-A3DA543DEA4A}" srcOrd="0" destOrd="0" parTransId="{01C39D22-60B7-4CA0-B484-E403A4B3CDFD}" sibTransId="{BD5CC0B9-9DAF-4AC4-9AA6-0D3F695DD827}"/>
    <dgm:cxn modelId="{8B8C322B-5942-425E-B0CF-A5100AEF6647}" type="presOf" srcId="{E7E9D676-1222-4C54-9256-A3DA543DEA4A}" destId="{3AD468ED-FDE2-4921-9FB5-AC0B3C2A45DB}" srcOrd="0" destOrd="0" presId="urn:microsoft.com/office/officeart/2005/8/layout/hierarchy3"/>
    <dgm:cxn modelId="{860CBA30-2B7F-47D6-9B96-190DDEB17DF8}" type="presOf" srcId="{23F5091B-CB0B-4DD5-8A9C-FAD88B03B3D4}" destId="{2BFBE4FD-BD12-48B9-8943-A09E4C2CAA6E}" srcOrd="0" destOrd="0" presId="urn:microsoft.com/office/officeart/2005/8/layout/hierarchy3"/>
    <dgm:cxn modelId="{9602A54C-F4C3-47E7-92B1-01BEA677060F}" srcId="{E7E9D676-1222-4C54-9256-A3DA543DEA4A}" destId="{1EC94087-82DB-415E-A5F7-2005B204B403}" srcOrd="3" destOrd="0" parTransId="{4E1E817D-F5B1-4001-9056-D19B1E9440D3}" sibTransId="{4F7BB5FC-B1E3-41F8-800D-69F1F0772E45}"/>
    <dgm:cxn modelId="{F64D1173-2332-4838-AEF3-6FBDFA300245}" type="presOf" srcId="{E7E9D676-1222-4C54-9256-A3DA543DEA4A}" destId="{BDC8F472-E094-403E-8C86-CFBC2CDAC9FA}" srcOrd="1" destOrd="0" presId="urn:microsoft.com/office/officeart/2005/8/layout/hierarchy3"/>
    <dgm:cxn modelId="{285D4E7B-D356-4333-8E95-63ACFACC4F9F}" type="presOf" srcId="{FDE1B821-691A-46B7-B210-7DA8783AE3BA}" destId="{B226A42E-F5D5-43F2-B49B-AC1B9C48E1B2}" srcOrd="0" destOrd="0" presId="urn:microsoft.com/office/officeart/2005/8/layout/hierarchy3"/>
    <dgm:cxn modelId="{F0AB8984-CC35-4C2D-A3D7-4C8CAA3AB306}" type="presOf" srcId="{8A3617EE-C1AA-443E-B5F4-A819F4DD31B0}" destId="{160A2FAC-3B90-4296-9A42-FDF0B2AF24F7}" srcOrd="0" destOrd="0" presId="urn:microsoft.com/office/officeart/2005/8/layout/hierarchy3"/>
    <dgm:cxn modelId="{62630489-7D8A-4DD7-A09B-71AE03697F15}" srcId="{E7E9D676-1222-4C54-9256-A3DA543DEA4A}" destId="{92F05BD9-921B-4537-8870-F71B51A17B05}" srcOrd="0" destOrd="0" parTransId="{5419F0A8-7752-4603-B206-CEC473672118}" sibTransId="{1E769B46-7376-4F4E-A6B0-D8D5CCE7F1EE}"/>
    <dgm:cxn modelId="{0CC6138C-41BB-4B90-A0EE-0C4BADEE593E}" type="presOf" srcId="{1EC94087-82DB-415E-A5F7-2005B204B403}" destId="{EE068F3A-274A-43C1-AD18-8F322BBC22EB}" srcOrd="0" destOrd="0" presId="urn:microsoft.com/office/officeart/2005/8/layout/hierarchy3"/>
    <dgm:cxn modelId="{C2DA1C92-2407-4B15-8EFC-12921FC5C0A6}" srcId="{E7E9D676-1222-4C54-9256-A3DA543DEA4A}" destId="{E29D7ECD-284B-42B8-B562-DD6B83A4CAA8}" srcOrd="2" destOrd="0" parTransId="{FDE1B821-691A-46B7-B210-7DA8783AE3BA}" sibTransId="{8407B780-33A8-4228-B741-1C04A5A69B6C}"/>
    <dgm:cxn modelId="{FB2F6D93-07F9-4F3E-8E00-F831BB3E5DDC}" type="presOf" srcId="{79C8F3B4-9917-48EC-A02D-E99B3BA56289}" destId="{23D90C06-B6E8-4FCE-A1FD-0A9217CC07CA}" srcOrd="0" destOrd="0" presId="urn:microsoft.com/office/officeart/2005/8/layout/hierarchy3"/>
    <dgm:cxn modelId="{3F8E02AC-084E-45CA-902E-893A47B59FE5}" type="presOf" srcId="{92F05BD9-921B-4537-8870-F71B51A17B05}" destId="{2C86BE28-0B43-469D-AAC1-CDCB69FE7C81}" srcOrd="0" destOrd="0" presId="urn:microsoft.com/office/officeart/2005/8/layout/hierarchy3"/>
    <dgm:cxn modelId="{5E2B7DAE-AF13-4E08-9853-9EA479CBE5E8}" type="presOf" srcId="{4E1E817D-F5B1-4001-9056-D19B1E9440D3}" destId="{F2BB4C82-F454-4CAD-B4AD-4DE8FED706DA}" srcOrd="0" destOrd="0" presId="urn:microsoft.com/office/officeart/2005/8/layout/hierarchy3"/>
    <dgm:cxn modelId="{7ACB5EBF-3D1D-4522-AAB2-59779CC52D94}" type="presOf" srcId="{5419F0A8-7752-4603-B206-CEC473672118}" destId="{5800E4ED-7C64-4066-A6AE-54F86ADD610B}" srcOrd="0" destOrd="0" presId="urn:microsoft.com/office/officeart/2005/8/layout/hierarchy3"/>
    <dgm:cxn modelId="{6B744DE3-CE33-4DDD-9921-18A542F18EF8}" type="presOf" srcId="{E29D7ECD-284B-42B8-B562-DD6B83A4CAA8}" destId="{D3E6EEEB-C414-45C3-A275-85A046EAD13E}" srcOrd="0" destOrd="0" presId="urn:microsoft.com/office/officeart/2005/8/layout/hierarchy3"/>
    <dgm:cxn modelId="{8D2CC440-7673-4043-9AFD-591582E16D90}" type="presParOf" srcId="{160A2FAC-3B90-4296-9A42-FDF0B2AF24F7}" destId="{EAE01848-7881-4042-BBA5-FB9F50AF8C1D}" srcOrd="0" destOrd="0" presId="urn:microsoft.com/office/officeart/2005/8/layout/hierarchy3"/>
    <dgm:cxn modelId="{F8F8ED28-E0A3-4872-82FA-AE52CF0E5088}" type="presParOf" srcId="{EAE01848-7881-4042-BBA5-FB9F50AF8C1D}" destId="{72B8C9B6-D58C-4D5F-80FF-D97306407E39}" srcOrd="0" destOrd="0" presId="urn:microsoft.com/office/officeart/2005/8/layout/hierarchy3"/>
    <dgm:cxn modelId="{A814234B-040B-458D-8389-5E0843807E05}" type="presParOf" srcId="{72B8C9B6-D58C-4D5F-80FF-D97306407E39}" destId="{3AD468ED-FDE2-4921-9FB5-AC0B3C2A45DB}" srcOrd="0" destOrd="0" presId="urn:microsoft.com/office/officeart/2005/8/layout/hierarchy3"/>
    <dgm:cxn modelId="{2FC1F78A-DB7A-4EA0-9724-8505B21288A5}" type="presParOf" srcId="{72B8C9B6-D58C-4D5F-80FF-D97306407E39}" destId="{BDC8F472-E094-403E-8C86-CFBC2CDAC9FA}" srcOrd="1" destOrd="0" presId="urn:microsoft.com/office/officeart/2005/8/layout/hierarchy3"/>
    <dgm:cxn modelId="{F745ED26-5445-45D7-AD49-E0376812961D}" type="presParOf" srcId="{EAE01848-7881-4042-BBA5-FB9F50AF8C1D}" destId="{49DE99CF-D717-41EB-8502-F9F710EA73EF}" srcOrd="1" destOrd="0" presId="urn:microsoft.com/office/officeart/2005/8/layout/hierarchy3"/>
    <dgm:cxn modelId="{030C754C-CD24-4E67-A8DE-EFC8EF3D89BF}" type="presParOf" srcId="{49DE99CF-D717-41EB-8502-F9F710EA73EF}" destId="{5800E4ED-7C64-4066-A6AE-54F86ADD610B}" srcOrd="0" destOrd="0" presId="urn:microsoft.com/office/officeart/2005/8/layout/hierarchy3"/>
    <dgm:cxn modelId="{296E8EB6-5B79-45C5-AAA1-55DD064DC653}" type="presParOf" srcId="{49DE99CF-D717-41EB-8502-F9F710EA73EF}" destId="{2C86BE28-0B43-469D-AAC1-CDCB69FE7C81}" srcOrd="1" destOrd="0" presId="urn:microsoft.com/office/officeart/2005/8/layout/hierarchy3"/>
    <dgm:cxn modelId="{528BD511-1CD7-4507-8E54-7F3F2313CB42}" type="presParOf" srcId="{49DE99CF-D717-41EB-8502-F9F710EA73EF}" destId="{23D90C06-B6E8-4FCE-A1FD-0A9217CC07CA}" srcOrd="2" destOrd="0" presId="urn:microsoft.com/office/officeart/2005/8/layout/hierarchy3"/>
    <dgm:cxn modelId="{57FC6B28-1923-44D1-845D-8DCA0C117E36}" type="presParOf" srcId="{49DE99CF-D717-41EB-8502-F9F710EA73EF}" destId="{2BFBE4FD-BD12-48B9-8943-A09E4C2CAA6E}" srcOrd="3" destOrd="0" presId="urn:microsoft.com/office/officeart/2005/8/layout/hierarchy3"/>
    <dgm:cxn modelId="{48E9097C-794E-4465-B521-999D61221CD0}" type="presParOf" srcId="{49DE99CF-D717-41EB-8502-F9F710EA73EF}" destId="{B226A42E-F5D5-43F2-B49B-AC1B9C48E1B2}" srcOrd="4" destOrd="0" presId="urn:microsoft.com/office/officeart/2005/8/layout/hierarchy3"/>
    <dgm:cxn modelId="{DF2611E5-F81D-45C6-BBAD-C9C2551D905B}" type="presParOf" srcId="{49DE99CF-D717-41EB-8502-F9F710EA73EF}" destId="{D3E6EEEB-C414-45C3-A275-85A046EAD13E}" srcOrd="5" destOrd="0" presId="urn:microsoft.com/office/officeart/2005/8/layout/hierarchy3"/>
    <dgm:cxn modelId="{F8B7CDCC-F3D7-4700-A390-4592E52A99A4}" type="presParOf" srcId="{49DE99CF-D717-41EB-8502-F9F710EA73EF}" destId="{F2BB4C82-F454-4CAD-B4AD-4DE8FED706DA}" srcOrd="6" destOrd="0" presId="urn:microsoft.com/office/officeart/2005/8/layout/hierarchy3"/>
    <dgm:cxn modelId="{44206BCE-0D10-4B78-8360-60A19578D526}" type="presParOf" srcId="{49DE99CF-D717-41EB-8502-F9F710EA73EF}" destId="{EE068F3A-274A-43C1-AD18-8F322BBC22EB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EFD8CB-8FA2-41D6-925C-30EE8233B3B6}">
      <dsp:nvSpPr>
        <dsp:cNvPr id="0" name=""/>
        <dsp:cNvSpPr/>
      </dsp:nvSpPr>
      <dsp:spPr>
        <a:xfrm>
          <a:off x="685813" y="223833"/>
          <a:ext cx="2748343" cy="2748343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 panose="020F0502020204030204" pitchFamily="34" charset="0"/>
            </a:rPr>
            <a:t>Grants</a:t>
          </a:r>
        </a:p>
      </dsp:txBody>
      <dsp:txXfrm>
        <a:off x="2144725" y="793460"/>
        <a:ext cx="1014269" cy="752522"/>
      </dsp:txXfrm>
    </dsp:sp>
    <dsp:sp modelId="{8425947D-91F8-4562-8174-E55DBFC93393}">
      <dsp:nvSpPr>
        <dsp:cNvPr id="0" name=""/>
        <dsp:cNvSpPr/>
      </dsp:nvSpPr>
      <dsp:spPr>
        <a:xfrm>
          <a:off x="635161" y="289879"/>
          <a:ext cx="2748343" cy="2748343"/>
        </a:xfrm>
        <a:prstGeom prst="pie">
          <a:avLst>
            <a:gd name="adj1" fmla="val 0"/>
            <a:gd name="adj2" fmla="val 54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 panose="020F0502020204030204" pitchFamily="34" charset="0"/>
            </a:rPr>
            <a:t>Scholarships</a:t>
          </a:r>
        </a:p>
      </dsp:txBody>
      <dsp:txXfrm>
        <a:off x="2094073" y="1716073"/>
        <a:ext cx="1014269" cy="752522"/>
      </dsp:txXfrm>
    </dsp:sp>
    <dsp:sp modelId="{B0009682-C666-469C-899E-4C01EAA657E5}">
      <dsp:nvSpPr>
        <dsp:cNvPr id="0" name=""/>
        <dsp:cNvSpPr/>
      </dsp:nvSpPr>
      <dsp:spPr>
        <a:xfrm>
          <a:off x="542895" y="289879"/>
          <a:ext cx="2748343" cy="2748343"/>
        </a:xfrm>
        <a:prstGeom prst="pie">
          <a:avLst>
            <a:gd name="adj1" fmla="val 5400000"/>
            <a:gd name="adj2" fmla="val 10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 panose="020F0502020204030204" pitchFamily="34" charset="0"/>
            </a:rPr>
            <a:t>Work-Study</a:t>
          </a:r>
        </a:p>
      </dsp:txBody>
      <dsp:txXfrm>
        <a:off x="818057" y="1716073"/>
        <a:ext cx="1014269" cy="752522"/>
      </dsp:txXfrm>
    </dsp:sp>
    <dsp:sp modelId="{4ED81A25-0703-470F-B910-56388B0D9D4E}">
      <dsp:nvSpPr>
        <dsp:cNvPr id="0" name=""/>
        <dsp:cNvSpPr/>
      </dsp:nvSpPr>
      <dsp:spPr>
        <a:xfrm>
          <a:off x="542895" y="197614"/>
          <a:ext cx="2748343" cy="2748343"/>
        </a:xfrm>
        <a:prstGeom prst="pie">
          <a:avLst>
            <a:gd name="adj1" fmla="val 108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" panose="020F0502020204030204" pitchFamily="34" charset="0"/>
            </a:rPr>
            <a:t>Loans</a:t>
          </a:r>
        </a:p>
      </dsp:txBody>
      <dsp:txXfrm>
        <a:off x="818057" y="767240"/>
        <a:ext cx="1014269" cy="752522"/>
      </dsp:txXfrm>
    </dsp:sp>
    <dsp:sp modelId="{E01FDE2B-3B1F-4CF6-B2D2-405523CDA5F3}">
      <dsp:nvSpPr>
        <dsp:cNvPr id="0" name=""/>
        <dsp:cNvSpPr/>
      </dsp:nvSpPr>
      <dsp:spPr>
        <a:xfrm>
          <a:off x="515677" y="53697"/>
          <a:ext cx="3088614" cy="3088614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E1A4E9-DC3B-431E-A4F4-9C91A710E286}">
      <dsp:nvSpPr>
        <dsp:cNvPr id="0" name=""/>
        <dsp:cNvSpPr/>
      </dsp:nvSpPr>
      <dsp:spPr>
        <a:xfrm>
          <a:off x="465025" y="119744"/>
          <a:ext cx="3088614" cy="3088614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4EDA8C-3F37-43BC-A33A-10502324CDDB}">
      <dsp:nvSpPr>
        <dsp:cNvPr id="0" name=""/>
        <dsp:cNvSpPr/>
      </dsp:nvSpPr>
      <dsp:spPr>
        <a:xfrm>
          <a:off x="372760" y="119744"/>
          <a:ext cx="3088614" cy="3088614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699081-A623-4863-9983-19A9059A9C20}">
      <dsp:nvSpPr>
        <dsp:cNvPr id="0" name=""/>
        <dsp:cNvSpPr/>
      </dsp:nvSpPr>
      <dsp:spPr>
        <a:xfrm>
          <a:off x="372760" y="27478"/>
          <a:ext cx="3088614" cy="3088614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A2AB77-9DFB-45A9-8A20-DF3E10015279}">
      <dsp:nvSpPr>
        <dsp:cNvPr id="0" name=""/>
        <dsp:cNvSpPr/>
      </dsp:nvSpPr>
      <dsp:spPr>
        <a:xfrm>
          <a:off x="0" y="635251"/>
          <a:ext cx="5867398" cy="6095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Work-Study</a:t>
          </a:r>
          <a:endParaRPr lang="en-US" sz="3600" kern="1200" dirty="0"/>
        </a:p>
      </dsp:txBody>
      <dsp:txXfrm>
        <a:off x="17852" y="653103"/>
        <a:ext cx="5831694" cy="573812"/>
      </dsp:txXfrm>
    </dsp:sp>
    <dsp:sp modelId="{5AD5306A-83DF-4028-8D94-6AC106982E6D}">
      <dsp:nvSpPr>
        <dsp:cNvPr id="0" name=""/>
        <dsp:cNvSpPr/>
      </dsp:nvSpPr>
      <dsp:spPr>
        <a:xfrm>
          <a:off x="586740" y="1244767"/>
          <a:ext cx="586739" cy="457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7137"/>
              </a:lnTo>
              <a:lnTo>
                <a:pt x="586739" y="45713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C6626-E220-45A5-A2A0-B0344AD38664}">
      <dsp:nvSpPr>
        <dsp:cNvPr id="0" name=""/>
        <dsp:cNvSpPr/>
      </dsp:nvSpPr>
      <dsp:spPr>
        <a:xfrm>
          <a:off x="1173480" y="1397146"/>
          <a:ext cx="4314097" cy="609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anose="020F0502020204030204" pitchFamily="34" charset="0"/>
            </a:rPr>
            <a:t>Based on need</a:t>
          </a:r>
        </a:p>
      </dsp:txBody>
      <dsp:txXfrm>
        <a:off x="1191332" y="1414998"/>
        <a:ext cx="4278393" cy="573812"/>
      </dsp:txXfrm>
    </dsp:sp>
    <dsp:sp modelId="{94207A2C-6DAE-464C-8ED1-210F729191AF}">
      <dsp:nvSpPr>
        <dsp:cNvPr id="0" name=""/>
        <dsp:cNvSpPr/>
      </dsp:nvSpPr>
      <dsp:spPr>
        <a:xfrm>
          <a:off x="586740" y="1244767"/>
          <a:ext cx="586739" cy="1244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4473"/>
              </a:lnTo>
              <a:lnTo>
                <a:pt x="586739" y="124447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D6E49A-A323-4629-89BF-5DC79E4A1E5C}">
      <dsp:nvSpPr>
        <dsp:cNvPr id="0" name=""/>
        <dsp:cNvSpPr/>
      </dsp:nvSpPr>
      <dsp:spPr>
        <a:xfrm>
          <a:off x="1173480" y="2184483"/>
          <a:ext cx="4297821" cy="609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anose="020F0502020204030204" pitchFamily="34" charset="0"/>
            </a:rPr>
            <a:t>Student is provided a job at an on-campus location such as bookstore or library</a:t>
          </a:r>
        </a:p>
      </dsp:txBody>
      <dsp:txXfrm>
        <a:off x="1191332" y="2202335"/>
        <a:ext cx="4262117" cy="573812"/>
      </dsp:txXfrm>
    </dsp:sp>
    <dsp:sp modelId="{E896D720-4C9E-4DCC-B9C6-DD42AA6D16AB}">
      <dsp:nvSpPr>
        <dsp:cNvPr id="0" name=""/>
        <dsp:cNvSpPr/>
      </dsp:nvSpPr>
      <dsp:spPr>
        <a:xfrm>
          <a:off x="586740" y="1244767"/>
          <a:ext cx="586739" cy="1980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0927"/>
              </a:lnTo>
              <a:lnTo>
                <a:pt x="586739" y="198092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C422D6-684D-4244-A2AB-064CE51FB106}">
      <dsp:nvSpPr>
        <dsp:cNvPr id="0" name=""/>
        <dsp:cNvSpPr/>
      </dsp:nvSpPr>
      <dsp:spPr>
        <a:xfrm>
          <a:off x="1173480" y="2920937"/>
          <a:ext cx="4230374" cy="609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anose="020F0502020204030204" pitchFamily="34" charset="0"/>
            </a:rPr>
            <a:t>10-15 hours per week</a:t>
          </a:r>
        </a:p>
      </dsp:txBody>
      <dsp:txXfrm>
        <a:off x="1191332" y="2938789"/>
        <a:ext cx="4194670" cy="573812"/>
      </dsp:txXfrm>
    </dsp:sp>
    <dsp:sp modelId="{9B49A56F-B657-4147-B21D-6490451C2F76}">
      <dsp:nvSpPr>
        <dsp:cNvPr id="0" name=""/>
        <dsp:cNvSpPr/>
      </dsp:nvSpPr>
      <dsp:spPr>
        <a:xfrm>
          <a:off x="586740" y="1244767"/>
          <a:ext cx="586739" cy="2742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2823"/>
              </a:lnTo>
              <a:lnTo>
                <a:pt x="586739" y="274282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76E652-95D1-4C68-89AB-CB2BE4DAF6C9}">
      <dsp:nvSpPr>
        <dsp:cNvPr id="0" name=""/>
        <dsp:cNvSpPr/>
      </dsp:nvSpPr>
      <dsp:spPr>
        <a:xfrm>
          <a:off x="1173480" y="3682832"/>
          <a:ext cx="4236333" cy="609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anose="020F0502020204030204" pitchFamily="34" charset="0"/>
            </a:rPr>
            <a:t>Generally above minimum wage</a:t>
          </a:r>
        </a:p>
      </dsp:txBody>
      <dsp:txXfrm>
        <a:off x="1191332" y="3700684"/>
        <a:ext cx="4200629" cy="5738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D468ED-FDE2-4921-9FB5-AC0B3C2A45DB}">
      <dsp:nvSpPr>
        <dsp:cNvPr id="0" name=""/>
        <dsp:cNvSpPr/>
      </dsp:nvSpPr>
      <dsp:spPr>
        <a:xfrm>
          <a:off x="152403" y="109666"/>
          <a:ext cx="3090511" cy="6601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Calibri" panose="020F0502020204030204" pitchFamily="34" charset="0"/>
            </a:rPr>
            <a:t>   Loans</a:t>
          </a:r>
        </a:p>
      </dsp:txBody>
      <dsp:txXfrm>
        <a:off x="171738" y="129001"/>
        <a:ext cx="3051841" cy="621475"/>
      </dsp:txXfrm>
    </dsp:sp>
    <dsp:sp modelId="{5800E4ED-7C64-4066-A6AE-54F86ADD610B}">
      <dsp:nvSpPr>
        <dsp:cNvPr id="0" name=""/>
        <dsp:cNvSpPr/>
      </dsp:nvSpPr>
      <dsp:spPr>
        <a:xfrm>
          <a:off x="461454" y="769812"/>
          <a:ext cx="376742" cy="398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8463"/>
              </a:lnTo>
              <a:lnTo>
                <a:pt x="376742" y="39846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86BE28-0B43-469D-AAC1-CDCB69FE7C81}">
      <dsp:nvSpPr>
        <dsp:cNvPr id="0" name=""/>
        <dsp:cNvSpPr/>
      </dsp:nvSpPr>
      <dsp:spPr>
        <a:xfrm>
          <a:off x="838196" y="838203"/>
          <a:ext cx="2303707" cy="6601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</a:rPr>
            <a:t>Stafford</a:t>
          </a:r>
        </a:p>
      </dsp:txBody>
      <dsp:txXfrm>
        <a:off x="857531" y="857538"/>
        <a:ext cx="2265037" cy="621475"/>
      </dsp:txXfrm>
    </dsp:sp>
    <dsp:sp modelId="{23D90C06-B6E8-4FCE-A1FD-0A9217CC07CA}">
      <dsp:nvSpPr>
        <dsp:cNvPr id="0" name=""/>
        <dsp:cNvSpPr/>
      </dsp:nvSpPr>
      <dsp:spPr>
        <a:xfrm>
          <a:off x="461454" y="769812"/>
          <a:ext cx="402092" cy="12113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1387"/>
              </a:lnTo>
              <a:lnTo>
                <a:pt x="402092" y="121138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FBE4FD-BD12-48B9-8943-A09E4C2CAA6E}">
      <dsp:nvSpPr>
        <dsp:cNvPr id="0" name=""/>
        <dsp:cNvSpPr/>
      </dsp:nvSpPr>
      <dsp:spPr>
        <a:xfrm>
          <a:off x="863546" y="1651127"/>
          <a:ext cx="2313921" cy="6601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</a:rPr>
            <a:t>Perkins</a:t>
          </a:r>
        </a:p>
      </dsp:txBody>
      <dsp:txXfrm>
        <a:off x="882881" y="1670462"/>
        <a:ext cx="2275251" cy="621475"/>
      </dsp:txXfrm>
    </dsp:sp>
    <dsp:sp modelId="{B226A42E-F5D5-43F2-B49B-AC1B9C48E1B2}">
      <dsp:nvSpPr>
        <dsp:cNvPr id="0" name=""/>
        <dsp:cNvSpPr/>
      </dsp:nvSpPr>
      <dsp:spPr>
        <a:xfrm>
          <a:off x="461454" y="769812"/>
          <a:ext cx="402092" cy="20365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6569"/>
              </a:lnTo>
              <a:lnTo>
                <a:pt x="402092" y="2036569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E6EEEB-C414-45C3-A275-85A046EAD13E}">
      <dsp:nvSpPr>
        <dsp:cNvPr id="0" name=""/>
        <dsp:cNvSpPr/>
      </dsp:nvSpPr>
      <dsp:spPr>
        <a:xfrm>
          <a:off x="863546" y="2476309"/>
          <a:ext cx="2324135" cy="6601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Calibri" panose="020F0502020204030204" pitchFamily="34" charset="0"/>
            </a:rPr>
            <a:t>PLUS (Parent Loan for Undergraduate Students)</a:t>
          </a:r>
        </a:p>
      </dsp:txBody>
      <dsp:txXfrm>
        <a:off x="882881" y="2495644"/>
        <a:ext cx="2285465" cy="621475"/>
      </dsp:txXfrm>
    </dsp:sp>
    <dsp:sp modelId="{F2BB4C82-F454-4CAD-B4AD-4DE8FED706DA}">
      <dsp:nvSpPr>
        <dsp:cNvPr id="0" name=""/>
        <dsp:cNvSpPr/>
      </dsp:nvSpPr>
      <dsp:spPr>
        <a:xfrm>
          <a:off x="461454" y="769812"/>
          <a:ext cx="402092" cy="2861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1751"/>
              </a:lnTo>
              <a:lnTo>
                <a:pt x="402092" y="286175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068F3A-274A-43C1-AD18-8F322BBC22EB}">
      <dsp:nvSpPr>
        <dsp:cNvPr id="0" name=""/>
        <dsp:cNvSpPr/>
      </dsp:nvSpPr>
      <dsp:spPr>
        <a:xfrm>
          <a:off x="863546" y="3301491"/>
          <a:ext cx="2303707" cy="6601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</a:rPr>
            <a:t>Private Loans</a:t>
          </a:r>
        </a:p>
      </dsp:txBody>
      <dsp:txXfrm>
        <a:off x="882881" y="3320826"/>
        <a:ext cx="2265037" cy="6214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ヒラギノ角ゴ Pro W3" pitchFamily="-3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ヒラギノ角ゴ Pro W3" pitchFamily="-3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ヒラギノ角ゴ Pro W3" pitchFamily="-3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B625B9-A097-D54D-B8F9-D9FC1E2BE6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6861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32" charset="-128"/>
        <a:cs typeface="ヒラギノ角ゴ Pro W3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32" charset="-128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32" charset="-128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32" charset="-128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32" charset="-128"/>
        <a:cs typeface="ヒラギノ角ゴ Pro W3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640625B1-64A1-2247-BAE4-966CC20FCEEA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2867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ea typeface="ヒラギノ角ゴ Pro W3" charset="0"/>
              </a:rPr>
              <a:t>This presentation may be done at any time of the college process as the earlier parents understand college funding and how it works, the better. </a:t>
            </a:r>
          </a:p>
        </p:txBody>
      </p:sp>
      <p:sp>
        <p:nvSpPr>
          <p:cNvPr id="2867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 eaLnBrk="1" hangingPunct="1"/>
            <a:fld id="{DF5B2369-1860-0946-99C3-398A45EFC614}" type="slidenum">
              <a:rPr lang="en-US" sz="1200">
                <a:latin typeface="Calibri" charset="0"/>
              </a:rPr>
              <a:pPr algn="r" eaLnBrk="1" hangingPunct="1"/>
              <a:t>2</a:t>
            </a:fld>
            <a:endParaRPr lang="en-US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9943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ea typeface="ヒラギノ角ゴ Pro W3" charset="0"/>
              </a:rPr>
              <a:t>FCCT  page 67.  Resource 5.3 page 97</a:t>
            </a:r>
          </a:p>
          <a:p>
            <a:endParaRPr lang="en-US">
              <a:ea typeface="ヒラギノ角ゴ Pro W3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A8E6204A-A23E-194D-A57C-21EF061087AE}" type="slidenum">
              <a:rPr lang="en-US" sz="1200"/>
              <a:pPr/>
              <a:t>12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45989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46353F89-1736-C04E-8DBC-F41125C8A59D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3891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ea typeface="ヒラギノ角ゴ Pro W3" charset="0"/>
              </a:rPr>
              <a:t>FCCT  page 67.  Resource 5.3 page 97</a:t>
            </a:r>
          </a:p>
        </p:txBody>
      </p:sp>
      <p:sp>
        <p:nvSpPr>
          <p:cNvPr id="3891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 eaLnBrk="1" hangingPunct="1"/>
            <a:fld id="{8CF63663-23E6-0941-BD2F-2BEEB644A843}" type="slidenum">
              <a:rPr lang="en-US" sz="1200">
                <a:latin typeface="Calibri" charset="0"/>
              </a:rPr>
              <a:pPr algn="r" eaLnBrk="1" hangingPunct="1"/>
              <a:t>13</a:t>
            </a:fld>
            <a:endParaRPr lang="en-US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8769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636E2690-6FBA-B24E-910B-5F5A40640AAB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3993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ea typeface="ヒラギノ角ゴ Pro W3" charset="0"/>
              </a:rPr>
              <a:t>Take questions.  Encourage discussion.  Provide additional resources, including possibly having a financial aid officer from a local institution available to answer questions.</a:t>
            </a:r>
          </a:p>
        </p:txBody>
      </p:sp>
      <p:sp>
        <p:nvSpPr>
          <p:cNvPr id="3994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 eaLnBrk="1" hangingPunct="1"/>
            <a:fld id="{4F9B3613-F3E3-6941-951A-946AF3C08BF6}" type="slidenum">
              <a:rPr lang="en-US" sz="1200">
                <a:latin typeface="Calibri" charset="0"/>
              </a:rPr>
              <a:pPr algn="r" eaLnBrk="1" hangingPunct="1"/>
              <a:t>14</a:t>
            </a:fld>
            <a:endParaRPr lang="en-US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202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C08D8D9E-9F11-664F-A0FB-492C61B749F5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2969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ea typeface="ヒラギノ角ゴ Pro W3" charset="0"/>
              </a:rPr>
              <a:t>Icebreaker questions.</a:t>
            </a:r>
          </a:p>
        </p:txBody>
      </p:sp>
      <p:sp>
        <p:nvSpPr>
          <p:cNvPr id="2970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 eaLnBrk="1" hangingPunct="1"/>
            <a:fld id="{ABAC3A60-B828-BD4D-806D-C5B7990AB6D8}" type="slidenum">
              <a:rPr lang="en-US" sz="1200">
                <a:latin typeface="Calibri" charset="0"/>
              </a:rPr>
              <a:pPr algn="r" eaLnBrk="1" hangingPunct="1"/>
              <a:t>3</a:t>
            </a:fld>
            <a:endParaRPr lang="en-US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784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9BF4A507-FB60-1543-B370-D9507AF829F6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3072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ea typeface="ヒラギノ角ゴ Pro W3" charset="0"/>
              </a:rPr>
              <a:t>FCCT Page 65, Resource 5.1 page 96 </a:t>
            </a:r>
          </a:p>
        </p:txBody>
      </p:sp>
      <p:sp>
        <p:nvSpPr>
          <p:cNvPr id="3072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 eaLnBrk="1" hangingPunct="1"/>
            <a:fld id="{AE85470F-EA97-2D4F-9257-7DD1B0B6122D}" type="slidenum">
              <a:rPr lang="en-US" sz="1200">
                <a:latin typeface="Calibri" charset="0"/>
              </a:rPr>
              <a:pPr algn="r" eaLnBrk="1" hangingPunct="1"/>
              <a:t>5</a:t>
            </a:fld>
            <a:endParaRPr lang="en-US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23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DE794D02-DDC8-ED48-992C-627D29B5176D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3174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ea typeface="ヒラギノ角ゴ Pro W3" charset="0"/>
              </a:rPr>
              <a:t>FCCT page 66.  Resource 5.2, page 96</a:t>
            </a:r>
          </a:p>
        </p:txBody>
      </p:sp>
      <p:sp>
        <p:nvSpPr>
          <p:cNvPr id="3174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 eaLnBrk="1" hangingPunct="1"/>
            <a:fld id="{A617D8F8-5E89-F04E-A367-72B97C8C771F}" type="slidenum">
              <a:rPr lang="en-US" sz="1200">
                <a:latin typeface="Calibri" charset="0"/>
              </a:rPr>
              <a:pPr algn="r" eaLnBrk="1" hangingPunct="1"/>
              <a:t>6</a:t>
            </a:fld>
            <a:endParaRPr lang="en-US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82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29DAA0C4-3B9E-1345-A639-AA52AE6F531B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3277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ea typeface="ヒラギノ角ゴ Pro W3" charset="0"/>
              </a:rPr>
              <a:t>FCCT page 66.  Resource 5.2, page 96</a:t>
            </a:r>
          </a:p>
        </p:txBody>
      </p:sp>
      <p:sp>
        <p:nvSpPr>
          <p:cNvPr id="3277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 eaLnBrk="1" hangingPunct="1"/>
            <a:fld id="{FB3FC66B-8A23-B64D-AFB4-C5565B3587A2}" type="slidenum">
              <a:rPr lang="en-US" sz="1200">
                <a:latin typeface="Calibri" charset="0"/>
              </a:rPr>
              <a:pPr algn="r" eaLnBrk="1" hangingPunct="1"/>
              <a:t>7</a:t>
            </a:fld>
            <a:endParaRPr lang="en-US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658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A46644EC-3C91-E647-9159-45C6FA400E49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337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ea typeface="ヒラギノ角ゴ Pro W3" charset="0"/>
              </a:rPr>
              <a:t>FCCT page 66.  Bring in copies of forms.  Have an internet connection that will show students how to access online.  Tell students and parents/guardians of resources available to help with the financial aid process including programs like College Goal Sunday or any others that may take place in your state/region.</a:t>
            </a:r>
          </a:p>
        </p:txBody>
      </p:sp>
      <p:sp>
        <p:nvSpPr>
          <p:cNvPr id="3379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 eaLnBrk="1" hangingPunct="1"/>
            <a:fld id="{E583DAD5-0C5E-5D45-9C10-439AEB94A7BE}" type="slidenum">
              <a:rPr lang="en-US" sz="1200">
                <a:latin typeface="Calibri" charset="0"/>
              </a:rPr>
              <a:pPr algn="r" eaLnBrk="1" hangingPunct="1"/>
              <a:t>8</a:t>
            </a:fld>
            <a:endParaRPr lang="en-US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81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CA68E00A-8701-E946-B299-E8F5448BF34E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3481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ea typeface="ヒラギノ角ゴ Pro W3" charset="0"/>
              </a:rPr>
              <a:t>FCCT  page 67.  Resource 5.3 page 97</a:t>
            </a:r>
          </a:p>
        </p:txBody>
      </p:sp>
      <p:sp>
        <p:nvSpPr>
          <p:cNvPr id="3482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 eaLnBrk="1" hangingPunct="1"/>
            <a:fld id="{20526BFF-51A6-0F41-87E3-1E5459A9AF2E}" type="slidenum">
              <a:rPr lang="en-US" sz="1200">
                <a:latin typeface="Calibri" charset="0"/>
              </a:rPr>
              <a:pPr algn="r" eaLnBrk="1" hangingPunct="1"/>
              <a:t>9</a:t>
            </a:fld>
            <a:endParaRPr lang="en-US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301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ea typeface="ヒラギノ角ゴ Pro W3" charset="0"/>
              </a:rPr>
              <a:t>FCCT  page 67.  Resource 5.3 page 97</a:t>
            </a:r>
          </a:p>
          <a:p>
            <a:endParaRPr lang="en-US">
              <a:ea typeface="ヒラギノ角ゴ Pro W3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E9674D0E-9725-5345-BCB9-E718948BF088}" type="slidenum">
              <a:rPr lang="en-US" sz="1200"/>
              <a:pPr/>
              <a:t>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649082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ea typeface="ヒラギノ角ゴ Pro W3" charset="0"/>
              </a:rPr>
              <a:t>FCCT  page 67.  Resource 5.3 page 97</a:t>
            </a:r>
          </a:p>
          <a:p>
            <a:endParaRPr lang="en-US">
              <a:ea typeface="ヒラギノ角ゴ Pro W3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50E2464D-A596-044E-AF60-9ED800B57C3A}" type="slidenum">
              <a:rPr lang="en-US" sz="1200"/>
              <a:pPr/>
              <a:t>11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28460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905000" y="6400800"/>
            <a:ext cx="66294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www.nacacnet.org</a:t>
            </a:r>
            <a:endParaRPr lang="en-US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977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905000" y="6400800"/>
            <a:ext cx="66294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www.nacacnet.org</a:t>
            </a:r>
            <a:endParaRPr lang="en-US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11050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905000" y="6400800"/>
            <a:ext cx="66294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www.nacacnet.org</a:t>
            </a:r>
            <a:endParaRPr lang="en-US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13597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905000" y="6400800"/>
            <a:ext cx="66294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www.nacacnet.org</a:t>
            </a:r>
            <a:endParaRPr lang="en-US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1965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905000" y="6400800"/>
            <a:ext cx="66294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www.nacacnet.org</a:t>
            </a:r>
            <a:endParaRPr lang="en-US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0249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905000" y="6400800"/>
            <a:ext cx="66294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www.nacacnet.org</a:t>
            </a:r>
            <a:endParaRPr lang="en-US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3139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1905000" y="6400800"/>
            <a:ext cx="66294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www.nacacnet.org</a:t>
            </a:r>
            <a:endParaRPr lang="en-US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8389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905000" y="6400800"/>
            <a:ext cx="66294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www.nacacnet.org</a:t>
            </a:r>
            <a:endParaRPr lang="en-US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2634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1905000" y="6400800"/>
            <a:ext cx="66294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www.nacacnet.org</a:t>
            </a:r>
            <a:endParaRPr lang="en-US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6947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905000" y="6400800"/>
            <a:ext cx="66294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www.nacacnet.org</a:t>
            </a:r>
            <a:endParaRPr lang="en-US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345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905000" y="6400800"/>
            <a:ext cx="66294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www.nacacnet.org</a:t>
            </a:r>
            <a:endParaRPr lang="en-US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532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NACAC_PptTemplates_BodyText.jpg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585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ヒラギノ角ゴ Pro W3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-32" charset="-128"/>
          <a:cs typeface="ヒラギノ角ゴ Pro W3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-32" charset="-128"/>
          <a:cs typeface="ヒラギノ角ゴ Pro W3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-32" charset="-128"/>
          <a:cs typeface="ヒラギノ角ゴ Pro W3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-32" charset="-128"/>
          <a:cs typeface="ヒラギノ角ゴ Pro W3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-3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-3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-3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-3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ヒラギノ角ゴ Pro W3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ヒラギノ角ゴ Pro W3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ヒラギノ角ゴ Pro W3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ヒラギノ角ゴ Pro W3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ヒラギノ角ゴ Pro W3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fsa.ed.gov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profileonline.collegeboard.com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ACAC_PptTemplates_Open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710"/>
            <a:ext cx="9144000" cy="6858000"/>
          </a:xfrm>
          <a:prstGeom prst="rect">
            <a:avLst/>
          </a:prstGeom>
        </p:spPr>
      </p:pic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533400" y="1371600"/>
            <a:ext cx="7772400" cy="11430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b="1" dirty="0">
                <a:latin typeface="Calibri" panose="020F0502020204030204" pitchFamily="34" charset="0"/>
                <a:ea typeface="ヒラギノ角ゴ Pro W3" charset="0"/>
              </a:rPr>
              <a:t>Guiding the Way to </a:t>
            </a:r>
            <a:br>
              <a:rPr lang="en-US" sz="4000" b="1" dirty="0">
                <a:latin typeface="Calibri" panose="020F0502020204030204" pitchFamily="34" charset="0"/>
                <a:ea typeface="ヒラギノ角ゴ Pro W3" charset="0"/>
              </a:rPr>
            </a:br>
            <a:r>
              <a:rPr lang="en-US" sz="4000" b="1" dirty="0">
                <a:latin typeface="Calibri" panose="020F0502020204030204" pitchFamily="34" charset="0"/>
                <a:ea typeface="ヒラギノ角ゴ Pro W3" charset="0"/>
              </a:rPr>
              <a:t>Higher Education</a:t>
            </a:r>
            <a:r>
              <a:rPr lang="en-US" dirty="0">
                <a:latin typeface="Calibri" panose="020F0502020204030204" pitchFamily="34" charset="0"/>
                <a:ea typeface="ヒラギノ角ゴ Pro W3" charset="0"/>
              </a:rPr>
              <a:t> </a:t>
            </a:r>
          </a:p>
        </p:txBody>
      </p:sp>
      <p:sp>
        <p:nvSpPr>
          <p:cNvPr id="13316" name="Subtitle 2"/>
          <p:cNvSpPr>
            <a:spLocks/>
          </p:cNvSpPr>
          <p:nvPr/>
        </p:nvSpPr>
        <p:spPr bwMode="auto">
          <a:xfrm>
            <a:off x="1295400" y="30480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600" dirty="0">
                <a:latin typeface="Calibri" panose="020F0502020204030204" pitchFamily="34" charset="0"/>
              </a:rPr>
              <a:t>Families, Counselors, and Communities Together</a:t>
            </a:r>
            <a:r>
              <a:rPr lang="en-US" sz="4000" dirty="0">
                <a:latin typeface="Calibri" panose="020F050202020403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371600" y="1600200"/>
            <a:ext cx="5861927" cy="4112623"/>
            <a:chOff x="1374336" y="1626688"/>
            <a:chExt cx="5861927" cy="4112623"/>
          </a:xfrm>
        </p:grpSpPr>
        <p:sp>
          <p:nvSpPr>
            <p:cNvPr id="3" name="Freeform 2"/>
            <p:cNvSpPr/>
            <p:nvPr/>
          </p:nvSpPr>
          <p:spPr>
            <a:xfrm>
              <a:off x="1374336" y="1626688"/>
              <a:ext cx="5861927" cy="685437"/>
            </a:xfrm>
            <a:custGeom>
              <a:avLst/>
              <a:gdLst>
                <a:gd name="connsiteX0" fmla="*/ 0 w 5861927"/>
                <a:gd name="connsiteY0" fmla="*/ 68544 h 685437"/>
                <a:gd name="connsiteX1" fmla="*/ 68544 w 5861927"/>
                <a:gd name="connsiteY1" fmla="*/ 0 h 685437"/>
                <a:gd name="connsiteX2" fmla="*/ 5793383 w 5861927"/>
                <a:gd name="connsiteY2" fmla="*/ 0 h 685437"/>
                <a:gd name="connsiteX3" fmla="*/ 5861927 w 5861927"/>
                <a:gd name="connsiteY3" fmla="*/ 68544 h 685437"/>
                <a:gd name="connsiteX4" fmla="*/ 5861927 w 5861927"/>
                <a:gd name="connsiteY4" fmla="*/ 616893 h 685437"/>
                <a:gd name="connsiteX5" fmla="*/ 5793383 w 5861927"/>
                <a:gd name="connsiteY5" fmla="*/ 685437 h 685437"/>
                <a:gd name="connsiteX6" fmla="*/ 68544 w 5861927"/>
                <a:gd name="connsiteY6" fmla="*/ 685437 h 685437"/>
                <a:gd name="connsiteX7" fmla="*/ 0 w 5861927"/>
                <a:gd name="connsiteY7" fmla="*/ 616893 h 685437"/>
                <a:gd name="connsiteX8" fmla="*/ 0 w 5861927"/>
                <a:gd name="connsiteY8" fmla="*/ 68544 h 685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861927" h="685437">
                  <a:moveTo>
                    <a:pt x="0" y="68544"/>
                  </a:moveTo>
                  <a:cubicBezTo>
                    <a:pt x="0" y="30688"/>
                    <a:pt x="30688" y="0"/>
                    <a:pt x="68544" y="0"/>
                  </a:cubicBezTo>
                  <a:lnTo>
                    <a:pt x="5793383" y="0"/>
                  </a:lnTo>
                  <a:cubicBezTo>
                    <a:pt x="5831239" y="0"/>
                    <a:pt x="5861927" y="30688"/>
                    <a:pt x="5861927" y="68544"/>
                  </a:cubicBezTo>
                  <a:lnTo>
                    <a:pt x="5861927" y="616893"/>
                  </a:lnTo>
                  <a:cubicBezTo>
                    <a:pt x="5861927" y="654749"/>
                    <a:pt x="5831239" y="685437"/>
                    <a:pt x="5793383" y="685437"/>
                  </a:cubicBezTo>
                  <a:lnTo>
                    <a:pt x="68544" y="685437"/>
                  </a:lnTo>
                  <a:cubicBezTo>
                    <a:pt x="30688" y="685437"/>
                    <a:pt x="0" y="654749"/>
                    <a:pt x="0" y="616893"/>
                  </a:cubicBezTo>
                  <a:lnTo>
                    <a:pt x="0" y="68544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98181" tIns="72146" rIns="98181" bIns="72146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100" kern="1200" dirty="0"/>
                <a:t>  </a:t>
              </a:r>
              <a:r>
                <a:rPr lang="en-US" sz="4100" kern="1200" dirty="0">
                  <a:latin typeface="Calibri  heading"/>
                </a:rPr>
                <a:t>Grants</a:t>
              </a:r>
            </a:p>
          </p:txBody>
        </p:sp>
        <p:sp>
          <p:nvSpPr>
            <p:cNvPr id="5" name="Freeform 4"/>
            <p:cNvSpPr/>
            <p:nvPr/>
          </p:nvSpPr>
          <p:spPr>
            <a:xfrm>
              <a:off x="1960528" y="2312125"/>
              <a:ext cx="586192" cy="51407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514077"/>
                  </a:lnTo>
                  <a:lnTo>
                    <a:pt x="586192" y="514077"/>
                  </a:lnTo>
                </a:path>
              </a:pathLst>
            </a:custGeom>
            <a:noFill/>
          </p:spPr>
          <p:style>
            <a:lnRef idx="2">
              <a:schemeClr val="accent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Freeform 5"/>
            <p:cNvSpPr/>
            <p:nvPr/>
          </p:nvSpPr>
          <p:spPr>
            <a:xfrm>
              <a:off x="2546721" y="2483484"/>
              <a:ext cx="4226756" cy="685437"/>
            </a:xfrm>
            <a:custGeom>
              <a:avLst/>
              <a:gdLst>
                <a:gd name="connsiteX0" fmla="*/ 0 w 4226756"/>
                <a:gd name="connsiteY0" fmla="*/ 68544 h 685437"/>
                <a:gd name="connsiteX1" fmla="*/ 68544 w 4226756"/>
                <a:gd name="connsiteY1" fmla="*/ 0 h 685437"/>
                <a:gd name="connsiteX2" fmla="*/ 4158212 w 4226756"/>
                <a:gd name="connsiteY2" fmla="*/ 0 h 685437"/>
                <a:gd name="connsiteX3" fmla="*/ 4226756 w 4226756"/>
                <a:gd name="connsiteY3" fmla="*/ 68544 h 685437"/>
                <a:gd name="connsiteX4" fmla="*/ 4226756 w 4226756"/>
                <a:gd name="connsiteY4" fmla="*/ 616893 h 685437"/>
                <a:gd name="connsiteX5" fmla="*/ 4158212 w 4226756"/>
                <a:gd name="connsiteY5" fmla="*/ 685437 h 685437"/>
                <a:gd name="connsiteX6" fmla="*/ 68544 w 4226756"/>
                <a:gd name="connsiteY6" fmla="*/ 685437 h 685437"/>
                <a:gd name="connsiteX7" fmla="*/ 0 w 4226756"/>
                <a:gd name="connsiteY7" fmla="*/ 616893 h 685437"/>
                <a:gd name="connsiteX8" fmla="*/ 0 w 4226756"/>
                <a:gd name="connsiteY8" fmla="*/ 68544 h 685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26756" h="685437">
                  <a:moveTo>
                    <a:pt x="0" y="68544"/>
                  </a:moveTo>
                  <a:cubicBezTo>
                    <a:pt x="0" y="30688"/>
                    <a:pt x="30688" y="0"/>
                    <a:pt x="68544" y="0"/>
                  </a:cubicBezTo>
                  <a:lnTo>
                    <a:pt x="4158212" y="0"/>
                  </a:lnTo>
                  <a:cubicBezTo>
                    <a:pt x="4196068" y="0"/>
                    <a:pt x="4226756" y="30688"/>
                    <a:pt x="4226756" y="68544"/>
                  </a:cubicBezTo>
                  <a:lnTo>
                    <a:pt x="4226756" y="616893"/>
                  </a:lnTo>
                  <a:cubicBezTo>
                    <a:pt x="4226756" y="654749"/>
                    <a:pt x="4196068" y="685437"/>
                    <a:pt x="4158212" y="685437"/>
                  </a:cubicBezTo>
                  <a:lnTo>
                    <a:pt x="68544" y="685437"/>
                  </a:lnTo>
                  <a:cubicBezTo>
                    <a:pt x="30688" y="685437"/>
                    <a:pt x="0" y="654749"/>
                    <a:pt x="0" y="616893"/>
                  </a:cubicBezTo>
                  <a:lnTo>
                    <a:pt x="0" y="68544"/>
                  </a:lnTo>
                  <a:close/>
                </a:path>
              </a:pathLst>
            </a:cu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1986" tIns="48016" rIns="61986" bIns="48016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>
                  <a:latin typeface="Calibri" panose="020F0502020204030204" pitchFamily="34" charset="0"/>
                </a:rPr>
                <a:t>Federal Pell Grants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1960528" y="2312125"/>
              <a:ext cx="586192" cy="137087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370874"/>
                  </a:lnTo>
                  <a:lnTo>
                    <a:pt x="586192" y="1370874"/>
                  </a:lnTo>
                </a:path>
              </a:pathLst>
            </a:custGeom>
            <a:noFill/>
          </p:spPr>
          <p:style>
            <a:lnRef idx="2">
              <a:schemeClr val="accent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reeform 7"/>
            <p:cNvSpPr/>
            <p:nvPr/>
          </p:nvSpPr>
          <p:spPr>
            <a:xfrm>
              <a:off x="2546721" y="3340281"/>
              <a:ext cx="4271589" cy="685437"/>
            </a:xfrm>
            <a:custGeom>
              <a:avLst/>
              <a:gdLst>
                <a:gd name="connsiteX0" fmla="*/ 0 w 4271589"/>
                <a:gd name="connsiteY0" fmla="*/ 68544 h 685437"/>
                <a:gd name="connsiteX1" fmla="*/ 68544 w 4271589"/>
                <a:gd name="connsiteY1" fmla="*/ 0 h 685437"/>
                <a:gd name="connsiteX2" fmla="*/ 4203045 w 4271589"/>
                <a:gd name="connsiteY2" fmla="*/ 0 h 685437"/>
                <a:gd name="connsiteX3" fmla="*/ 4271589 w 4271589"/>
                <a:gd name="connsiteY3" fmla="*/ 68544 h 685437"/>
                <a:gd name="connsiteX4" fmla="*/ 4271589 w 4271589"/>
                <a:gd name="connsiteY4" fmla="*/ 616893 h 685437"/>
                <a:gd name="connsiteX5" fmla="*/ 4203045 w 4271589"/>
                <a:gd name="connsiteY5" fmla="*/ 685437 h 685437"/>
                <a:gd name="connsiteX6" fmla="*/ 68544 w 4271589"/>
                <a:gd name="connsiteY6" fmla="*/ 685437 h 685437"/>
                <a:gd name="connsiteX7" fmla="*/ 0 w 4271589"/>
                <a:gd name="connsiteY7" fmla="*/ 616893 h 685437"/>
                <a:gd name="connsiteX8" fmla="*/ 0 w 4271589"/>
                <a:gd name="connsiteY8" fmla="*/ 68544 h 685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71589" h="685437">
                  <a:moveTo>
                    <a:pt x="0" y="68544"/>
                  </a:moveTo>
                  <a:cubicBezTo>
                    <a:pt x="0" y="30688"/>
                    <a:pt x="30688" y="0"/>
                    <a:pt x="68544" y="0"/>
                  </a:cubicBezTo>
                  <a:lnTo>
                    <a:pt x="4203045" y="0"/>
                  </a:lnTo>
                  <a:cubicBezTo>
                    <a:pt x="4240901" y="0"/>
                    <a:pt x="4271589" y="30688"/>
                    <a:pt x="4271589" y="68544"/>
                  </a:cubicBezTo>
                  <a:lnTo>
                    <a:pt x="4271589" y="616893"/>
                  </a:lnTo>
                  <a:cubicBezTo>
                    <a:pt x="4271589" y="654749"/>
                    <a:pt x="4240901" y="685437"/>
                    <a:pt x="4203045" y="685437"/>
                  </a:cubicBezTo>
                  <a:lnTo>
                    <a:pt x="68544" y="685437"/>
                  </a:lnTo>
                  <a:cubicBezTo>
                    <a:pt x="30688" y="685437"/>
                    <a:pt x="0" y="654749"/>
                    <a:pt x="0" y="616893"/>
                  </a:cubicBezTo>
                  <a:lnTo>
                    <a:pt x="0" y="68544"/>
                  </a:lnTo>
                  <a:close/>
                </a:path>
              </a:pathLst>
            </a:cu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1986" tIns="48016" rIns="61986" bIns="48016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>
                  <a:latin typeface="Calibri" panose="020F0502020204030204" pitchFamily="34" charset="0"/>
                </a:rPr>
                <a:t>Federal Supplemental Education Opportunity </a:t>
              </a:r>
              <a:r>
                <a:rPr lang="en-US" sz="2200" kern="1200" dirty="0">
                  <a:solidFill>
                    <a:schemeClr val="tx1"/>
                  </a:solidFill>
                  <a:latin typeface="Calibri" panose="020F0502020204030204" pitchFamily="34" charset="0"/>
                </a:rPr>
                <a:t>Grants</a:t>
              </a:r>
              <a:r>
                <a:rPr lang="en-US" sz="2200" kern="1200" dirty="0">
                  <a:latin typeface="Calibri" panose="020F0502020204030204" pitchFamily="34" charset="0"/>
                </a:rPr>
                <a:t> (FSEOG)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1960528" y="2312125"/>
              <a:ext cx="586192" cy="222767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227671"/>
                  </a:lnTo>
                  <a:lnTo>
                    <a:pt x="586192" y="2227671"/>
                  </a:lnTo>
                </a:path>
              </a:pathLst>
            </a:custGeom>
            <a:noFill/>
          </p:spPr>
          <p:style>
            <a:lnRef idx="2">
              <a:schemeClr val="accent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2546721" y="4197077"/>
              <a:ext cx="4247418" cy="685437"/>
            </a:xfrm>
            <a:custGeom>
              <a:avLst/>
              <a:gdLst>
                <a:gd name="connsiteX0" fmla="*/ 0 w 4247418"/>
                <a:gd name="connsiteY0" fmla="*/ 68544 h 685437"/>
                <a:gd name="connsiteX1" fmla="*/ 68544 w 4247418"/>
                <a:gd name="connsiteY1" fmla="*/ 0 h 685437"/>
                <a:gd name="connsiteX2" fmla="*/ 4178874 w 4247418"/>
                <a:gd name="connsiteY2" fmla="*/ 0 h 685437"/>
                <a:gd name="connsiteX3" fmla="*/ 4247418 w 4247418"/>
                <a:gd name="connsiteY3" fmla="*/ 68544 h 685437"/>
                <a:gd name="connsiteX4" fmla="*/ 4247418 w 4247418"/>
                <a:gd name="connsiteY4" fmla="*/ 616893 h 685437"/>
                <a:gd name="connsiteX5" fmla="*/ 4178874 w 4247418"/>
                <a:gd name="connsiteY5" fmla="*/ 685437 h 685437"/>
                <a:gd name="connsiteX6" fmla="*/ 68544 w 4247418"/>
                <a:gd name="connsiteY6" fmla="*/ 685437 h 685437"/>
                <a:gd name="connsiteX7" fmla="*/ 0 w 4247418"/>
                <a:gd name="connsiteY7" fmla="*/ 616893 h 685437"/>
                <a:gd name="connsiteX8" fmla="*/ 0 w 4247418"/>
                <a:gd name="connsiteY8" fmla="*/ 68544 h 685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47418" h="685437">
                  <a:moveTo>
                    <a:pt x="0" y="68544"/>
                  </a:moveTo>
                  <a:cubicBezTo>
                    <a:pt x="0" y="30688"/>
                    <a:pt x="30688" y="0"/>
                    <a:pt x="68544" y="0"/>
                  </a:cubicBezTo>
                  <a:lnTo>
                    <a:pt x="4178874" y="0"/>
                  </a:lnTo>
                  <a:cubicBezTo>
                    <a:pt x="4216730" y="0"/>
                    <a:pt x="4247418" y="30688"/>
                    <a:pt x="4247418" y="68544"/>
                  </a:cubicBezTo>
                  <a:lnTo>
                    <a:pt x="4247418" y="616893"/>
                  </a:lnTo>
                  <a:cubicBezTo>
                    <a:pt x="4247418" y="654749"/>
                    <a:pt x="4216730" y="685437"/>
                    <a:pt x="4178874" y="685437"/>
                  </a:cubicBezTo>
                  <a:lnTo>
                    <a:pt x="68544" y="685437"/>
                  </a:lnTo>
                  <a:cubicBezTo>
                    <a:pt x="30688" y="685437"/>
                    <a:pt x="0" y="654749"/>
                    <a:pt x="0" y="616893"/>
                  </a:cubicBezTo>
                  <a:lnTo>
                    <a:pt x="0" y="68544"/>
                  </a:lnTo>
                  <a:close/>
                </a:path>
              </a:pathLst>
            </a:cu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1986" tIns="48016" rIns="61986" bIns="48016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>
                  <a:latin typeface="Calibri" panose="020F0502020204030204" pitchFamily="34" charset="0"/>
                </a:rPr>
                <a:t>State grants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1960528" y="2312125"/>
              <a:ext cx="586192" cy="308446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084467"/>
                  </a:lnTo>
                  <a:lnTo>
                    <a:pt x="586192" y="3084467"/>
                  </a:lnTo>
                </a:path>
              </a:pathLst>
            </a:custGeom>
            <a:noFill/>
          </p:spPr>
          <p:style>
            <a:lnRef idx="2">
              <a:schemeClr val="accent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2546721" y="5053874"/>
              <a:ext cx="4226756" cy="685437"/>
            </a:xfrm>
            <a:custGeom>
              <a:avLst/>
              <a:gdLst>
                <a:gd name="connsiteX0" fmla="*/ 0 w 4226756"/>
                <a:gd name="connsiteY0" fmla="*/ 68544 h 685437"/>
                <a:gd name="connsiteX1" fmla="*/ 68544 w 4226756"/>
                <a:gd name="connsiteY1" fmla="*/ 0 h 685437"/>
                <a:gd name="connsiteX2" fmla="*/ 4158212 w 4226756"/>
                <a:gd name="connsiteY2" fmla="*/ 0 h 685437"/>
                <a:gd name="connsiteX3" fmla="*/ 4226756 w 4226756"/>
                <a:gd name="connsiteY3" fmla="*/ 68544 h 685437"/>
                <a:gd name="connsiteX4" fmla="*/ 4226756 w 4226756"/>
                <a:gd name="connsiteY4" fmla="*/ 616893 h 685437"/>
                <a:gd name="connsiteX5" fmla="*/ 4158212 w 4226756"/>
                <a:gd name="connsiteY5" fmla="*/ 685437 h 685437"/>
                <a:gd name="connsiteX6" fmla="*/ 68544 w 4226756"/>
                <a:gd name="connsiteY6" fmla="*/ 685437 h 685437"/>
                <a:gd name="connsiteX7" fmla="*/ 0 w 4226756"/>
                <a:gd name="connsiteY7" fmla="*/ 616893 h 685437"/>
                <a:gd name="connsiteX8" fmla="*/ 0 w 4226756"/>
                <a:gd name="connsiteY8" fmla="*/ 68544 h 685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26756" h="685437">
                  <a:moveTo>
                    <a:pt x="0" y="68544"/>
                  </a:moveTo>
                  <a:cubicBezTo>
                    <a:pt x="0" y="30688"/>
                    <a:pt x="30688" y="0"/>
                    <a:pt x="68544" y="0"/>
                  </a:cubicBezTo>
                  <a:lnTo>
                    <a:pt x="4158212" y="0"/>
                  </a:lnTo>
                  <a:cubicBezTo>
                    <a:pt x="4196068" y="0"/>
                    <a:pt x="4226756" y="30688"/>
                    <a:pt x="4226756" y="68544"/>
                  </a:cubicBezTo>
                  <a:lnTo>
                    <a:pt x="4226756" y="616893"/>
                  </a:lnTo>
                  <a:cubicBezTo>
                    <a:pt x="4226756" y="654749"/>
                    <a:pt x="4196068" y="685437"/>
                    <a:pt x="4158212" y="685437"/>
                  </a:cubicBezTo>
                  <a:lnTo>
                    <a:pt x="68544" y="685437"/>
                  </a:lnTo>
                  <a:cubicBezTo>
                    <a:pt x="30688" y="685437"/>
                    <a:pt x="0" y="654749"/>
                    <a:pt x="0" y="616893"/>
                  </a:cubicBezTo>
                  <a:lnTo>
                    <a:pt x="0" y="68544"/>
                  </a:lnTo>
                  <a:close/>
                </a:path>
              </a:pathLst>
            </a:cu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1986" tIns="48016" rIns="61986" bIns="48016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>
                  <a:latin typeface="Calibri" panose="020F0502020204030204" pitchFamily="34" charset="0"/>
                </a:rPr>
                <a:t>Institutional grants 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447800" y="1549703"/>
            <a:ext cx="5867398" cy="4418993"/>
            <a:chOff x="1447800" y="1549703"/>
            <a:chExt cx="5867398" cy="4418993"/>
          </a:xfrm>
        </p:grpSpPr>
        <p:sp>
          <p:nvSpPr>
            <p:cNvPr id="3" name="Freeform 2"/>
            <p:cNvSpPr/>
            <p:nvPr/>
          </p:nvSpPr>
          <p:spPr>
            <a:xfrm>
              <a:off x="1447800" y="1549703"/>
              <a:ext cx="5867398" cy="609516"/>
            </a:xfrm>
            <a:custGeom>
              <a:avLst/>
              <a:gdLst>
                <a:gd name="connsiteX0" fmla="*/ 0 w 5867398"/>
                <a:gd name="connsiteY0" fmla="*/ 60952 h 609516"/>
                <a:gd name="connsiteX1" fmla="*/ 60952 w 5867398"/>
                <a:gd name="connsiteY1" fmla="*/ 0 h 609516"/>
                <a:gd name="connsiteX2" fmla="*/ 5806446 w 5867398"/>
                <a:gd name="connsiteY2" fmla="*/ 0 h 609516"/>
                <a:gd name="connsiteX3" fmla="*/ 5867398 w 5867398"/>
                <a:gd name="connsiteY3" fmla="*/ 60952 h 609516"/>
                <a:gd name="connsiteX4" fmla="*/ 5867398 w 5867398"/>
                <a:gd name="connsiteY4" fmla="*/ 548564 h 609516"/>
                <a:gd name="connsiteX5" fmla="*/ 5806446 w 5867398"/>
                <a:gd name="connsiteY5" fmla="*/ 609516 h 609516"/>
                <a:gd name="connsiteX6" fmla="*/ 60952 w 5867398"/>
                <a:gd name="connsiteY6" fmla="*/ 609516 h 609516"/>
                <a:gd name="connsiteX7" fmla="*/ 0 w 5867398"/>
                <a:gd name="connsiteY7" fmla="*/ 548564 h 609516"/>
                <a:gd name="connsiteX8" fmla="*/ 0 w 5867398"/>
                <a:gd name="connsiteY8" fmla="*/ 60952 h 609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867398" h="609516">
                  <a:moveTo>
                    <a:pt x="0" y="60952"/>
                  </a:moveTo>
                  <a:cubicBezTo>
                    <a:pt x="0" y="27289"/>
                    <a:pt x="27289" y="0"/>
                    <a:pt x="60952" y="0"/>
                  </a:cubicBezTo>
                  <a:lnTo>
                    <a:pt x="5806446" y="0"/>
                  </a:lnTo>
                  <a:cubicBezTo>
                    <a:pt x="5840109" y="0"/>
                    <a:pt x="5867398" y="27289"/>
                    <a:pt x="5867398" y="60952"/>
                  </a:cubicBezTo>
                  <a:lnTo>
                    <a:pt x="5867398" y="548564"/>
                  </a:lnTo>
                  <a:cubicBezTo>
                    <a:pt x="5867398" y="582227"/>
                    <a:pt x="5840109" y="609516"/>
                    <a:pt x="5806446" y="609516"/>
                  </a:cubicBezTo>
                  <a:lnTo>
                    <a:pt x="60952" y="609516"/>
                  </a:lnTo>
                  <a:cubicBezTo>
                    <a:pt x="27289" y="609516"/>
                    <a:pt x="0" y="582227"/>
                    <a:pt x="0" y="548564"/>
                  </a:cubicBezTo>
                  <a:lnTo>
                    <a:pt x="0" y="60952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6432" tIns="63572" rIns="86432" bIns="63572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kern="1200" dirty="0">
                  <a:latin typeface="Calibri  heading"/>
                </a:rPr>
                <a:t>     Scholarships</a:t>
              </a:r>
            </a:p>
          </p:txBody>
        </p:sp>
        <p:sp>
          <p:nvSpPr>
            <p:cNvPr id="5" name="Freeform 4"/>
            <p:cNvSpPr/>
            <p:nvPr/>
          </p:nvSpPr>
          <p:spPr>
            <a:xfrm>
              <a:off x="2034540" y="2159219"/>
              <a:ext cx="586739" cy="45713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457137"/>
                  </a:lnTo>
                  <a:lnTo>
                    <a:pt x="586739" y="457137"/>
                  </a:lnTo>
                </a:path>
              </a:pathLst>
            </a:custGeom>
            <a:noFill/>
          </p:spPr>
          <p:style>
            <a:lnRef idx="2">
              <a:schemeClr val="accent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Freeform 5"/>
            <p:cNvSpPr/>
            <p:nvPr/>
          </p:nvSpPr>
          <p:spPr>
            <a:xfrm>
              <a:off x="2621280" y="2311598"/>
              <a:ext cx="4353633" cy="609516"/>
            </a:xfrm>
            <a:custGeom>
              <a:avLst/>
              <a:gdLst>
                <a:gd name="connsiteX0" fmla="*/ 0 w 4353633"/>
                <a:gd name="connsiteY0" fmla="*/ 60952 h 609516"/>
                <a:gd name="connsiteX1" fmla="*/ 60952 w 4353633"/>
                <a:gd name="connsiteY1" fmla="*/ 0 h 609516"/>
                <a:gd name="connsiteX2" fmla="*/ 4292681 w 4353633"/>
                <a:gd name="connsiteY2" fmla="*/ 0 h 609516"/>
                <a:gd name="connsiteX3" fmla="*/ 4353633 w 4353633"/>
                <a:gd name="connsiteY3" fmla="*/ 60952 h 609516"/>
                <a:gd name="connsiteX4" fmla="*/ 4353633 w 4353633"/>
                <a:gd name="connsiteY4" fmla="*/ 548564 h 609516"/>
                <a:gd name="connsiteX5" fmla="*/ 4292681 w 4353633"/>
                <a:gd name="connsiteY5" fmla="*/ 609516 h 609516"/>
                <a:gd name="connsiteX6" fmla="*/ 60952 w 4353633"/>
                <a:gd name="connsiteY6" fmla="*/ 609516 h 609516"/>
                <a:gd name="connsiteX7" fmla="*/ 0 w 4353633"/>
                <a:gd name="connsiteY7" fmla="*/ 548564 h 609516"/>
                <a:gd name="connsiteX8" fmla="*/ 0 w 4353633"/>
                <a:gd name="connsiteY8" fmla="*/ 60952 h 609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353633" h="609516">
                  <a:moveTo>
                    <a:pt x="0" y="60952"/>
                  </a:moveTo>
                  <a:cubicBezTo>
                    <a:pt x="0" y="27289"/>
                    <a:pt x="27289" y="0"/>
                    <a:pt x="60952" y="0"/>
                  </a:cubicBezTo>
                  <a:lnTo>
                    <a:pt x="4292681" y="0"/>
                  </a:lnTo>
                  <a:cubicBezTo>
                    <a:pt x="4326344" y="0"/>
                    <a:pt x="4353633" y="27289"/>
                    <a:pt x="4353633" y="60952"/>
                  </a:cubicBezTo>
                  <a:lnTo>
                    <a:pt x="4353633" y="548564"/>
                  </a:lnTo>
                  <a:cubicBezTo>
                    <a:pt x="4353633" y="582227"/>
                    <a:pt x="4326344" y="609516"/>
                    <a:pt x="4292681" y="609516"/>
                  </a:cubicBezTo>
                  <a:lnTo>
                    <a:pt x="60952" y="609516"/>
                  </a:lnTo>
                  <a:cubicBezTo>
                    <a:pt x="27289" y="609516"/>
                    <a:pt x="0" y="582227"/>
                    <a:pt x="0" y="548564"/>
                  </a:cubicBezTo>
                  <a:lnTo>
                    <a:pt x="0" y="60952"/>
                  </a:lnTo>
                  <a:close/>
                </a:path>
              </a:pathLst>
            </a:cu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4047" tIns="41982" rIns="54047" bIns="41982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kern="1200" dirty="0">
                  <a:latin typeface="Calibri" panose="020F0502020204030204" pitchFamily="34" charset="0"/>
                </a:rPr>
                <a:t>May be for academic, athletic, leadership, music, theater, etc.  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2034540" y="2159219"/>
              <a:ext cx="586739" cy="121903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219032"/>
                  </a:lnTo>
                  <a:lnTo>
                    <a:pt x="586739" y="1219032"/>
                  </a:lnTo>
                </a:path>
              </a:pathLst>
            </a:custGeom>
            <a:noFill/>
          </p:spPr>
          <p:style>
            <a:lnRef idx="2">
              <a:schemeClr val="accent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reeform 7"/>
            <p:cNvSpPr/>
            <p:nvPr/>
          </p:nvSpPr>
          <p:spPr>
            <a:xfrm>
              <a:off x="2621280" y="3073494"/>
              <a:ext cx="4372572" cy="609516"/>
            </a:xfrm>
            <a:custGeom>
              <a:avLst/>
              <a:gdLst>
                <a:gd name="connsiteX0" fmla="*/ 0 w 4372572"/>
                <a:gd name="connsiteY0" fmla="*/ 60952 h 609516"/>
                <a:gd name="connsiteX1" fmla="*/ 60952 w 4372572"/>
                <a:gd name="connsiteY1" fmla="*/ 0 h 609516"/>
                <a:gd name="connsiteX2" fmla="*/ 4311620 w 4372572"/>
                <a:gd name="connsiteY2" fmla="*/ 0 h 609516"/>
                <a:gd name="connsiteX3" fmla="*/ 4372572 w 4372572"/>
                <a:gd name="connsiteY3" fmla="*/ 60952 h 609516"/>
                <a:gd name="connsiteX4" fmla="*/ 4372572 w 4372572"/>
                <a:gd name="connsiteY4" fmla="*/ 548564 h 609516"/>
                <a:gd name="connsiteX5" fmla="*/ 4311620 w 4372572"/>
                <a:gd name="connsiteY5" fmla="*/ 609516 h 609516"/>
                <a:gd name="connsiteX6" fmla="*/ 60952 w 4372572"/>
                <a:gd name="connsiteY6" fmla="*/ 609516 h 609516"/>
                <a:gd name="connsiteX7" fmla="*/ 0 w 4372572"/>
                <a:gd name="connsiteY7" fmla="*/ 548564 h 609516"/>
                <a:gd name="connsiteX8" fmla="*/ 0 w 4372572"/>
                <a:gd name="connsiteY8" fmla="*/ 60952 h 609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372572" h="609516">
                  <a:moveTo>
                    <a:pt x="0" y="60952"/>
                  </a:moveTo>
                  <a:cubicBezTo>
                    <a:pt x="0" y="27289"/>
                    <a:pt x="27289" y="0"/>
                    <a:pt x="60952" y="0"/>
                  </a:cubicBezTo>
                  <a:lnTo>
                    <a:pt x="4311620" y="0"/>
                  </a:lnTo>
                  <a:cubicBezTo>
                    <a:pt x="4345283" y="0"/>
                    <a:pt x="4372572" y="27289"/>
                    <a:pt x="4372572" y="60952"/>
                  </a:cubicBezTo>
                  <a:lnTo>
                    <a:pt x="4372572" y="548564"/>
                  </a:lnTo>
                  <a:cubicBezTo>
                    <a:pt x="4372572" y="582227"/>
                    <a:pt x="4345283" y="609516"/>
                    <a:pt x="4311620" y="609516"/>
                  </a:cubicBezTo>
                  <a:lnTo>
                    <a:pt x="60952" y="609516"/>
                  </a:lnTo>
                  <a:cubicBezTo>
                    <a:pt x="27289" y="609516"/>
                    <a:pt x="0" y="582227"/>
                    <a:pt x="0" y="548564"/>
                  </a:cubicBezTo>
                  <a:lnTo>
                    <a:pt x="0" y="60952"/>
                  </a:lnTo>
                  <a:close/>
                </a:path>
              </a:pathLst>
            </a:cu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4047" tIns="41982" rIns="54047" bIns="41982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kern="1200" dirty="0">
                  <a:latin typeface="Calibri" panose="020F0502020204030204" pitchFamily="34" charset="0"/>
                </a:rPr>
                <a:t>Usually competitive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2034540" y="2159219"/>
              <a:ext cx="586739" cy="198092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980927"/>
                  </a:lnTo>
                  <a:lnTo>
                    <a:pt x="586739" y="1980927"/>
                  </a:lnTo>
                </a:path>
              </a:pathLst>
            </a:custGeom>
            <a:noFill/>
          </p:spPr>
          <p:style>
            <a:lnRef idx="2">
              <a:schemeClr val="accent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2621280" y="3835389"/>
              <a:ext cx="4371977" cy="609516"/>
            </a:xfrm>
            <a:custGeom>
              <a:avLst/>
              <a:gdLst>
                <a:gd name="connsiteX0" fmla="*/ 0 w 4371977"/>
                <a:gd name="connsiteY0" fmla="*/ 60952 h 609516"/>
                <a:gd name="connsiteX1" fmla="*/ 60952 w 4371977"/>
                <a:gd name="connsiteY1" fmla="*/ 0 h 609516"/>
                <a:gd name="connsiteX2" fmla="*/ 4311025 w 4371977"/>
                <a:gd name="connsiteY2" fmla="*/ 0 h 609516"/>
                <a:gd name="connsiteX3" fmla="*/ 4371977 w 4371977"/>
                <a:gd name="connsiteY3" fmla="*/ 60952 h 609516"/>
                <a:gd name="connsiteX4" fmla="*/ 4371977 w 4371977"/>
                <a:gd name="connsiteY4" fmla="*/ 548564 h 609516"/>
                <a:gd name="connsiteX5" fmla="*/ 4311025 w 4371977"/>
                <a:gd name="connsiteY5" fmla="*/ 609516 h 609516"/>
                <a:gd name="connsiteX6" fmla="*/ 60952 w 4371977"/>
                <a:gd name="connsiteY6" fmla="*/ 609516 h 609516"/>
                <a:gd name="connsiteX7" fmla="*/ 0 w 4371977"/>
                <a:gd name="connsiteY7" fmla="*/ 548564 h 609516"/>
                <a:gd name="connsiteX8" fmla="*/ 0 w 4371977"/>
                <a:gd name="connsiteY8" fmla="*/ 60952 h 609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371977" h="609516">
                  <a:moveTo>
                    <a:pt x="0" y="60952"/>
                  </a:moveTo>
                  <a:cubicBezTo>
                    <a:pt x="0" y="27289"/>
                    <a:pt x="27289" y="0"/>
                    <a:pt x="60952" y="0"/>
                  </a:cubicBezTo>
                  <a:lnTo>
                    <a:pt x="4311025" y="0"/>
                  </a:lnTo>
                  <a:cubicBezTo>
                    <a:pt x="4344688" y="0"/>
                    <a:pt x="4371977" y="27289"/>
                    <a:pt x="4371977" y="60952"/>
                  </a:cubicBezTo>
                  <a:lnTo>
                    <a:pt x="4371977" y="548564"/>
                  </a:lnTo>
                  <a:cubicBezTo>
                    <a:pt x="4371977" y="582227"/>
                    <a:pt x="4344688" y="609516"/>
                    <a:pt x="4311025" y="609516"/>
                  </a:cubicBezTo>
                  <a:lnTo>
                    <a:pt x="60952" y="609516"/>
                  </a:lnTo>
                  <a:cubicBezTo>
                    <a:pt x="27289" y="609516"/>
                    <a:pt x="0" y="582227"/>
                    <a:pt x="0" y="548564"/>
                  </a:cubicBezTo>
                  <a:lnTo>
                    <a:pt x="0" y="60952"/>
                  </a:lnTo>
                  <a:close/>
                </a:path>
              </a:pathLst>
            </a:cu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4047" tIns="41982" rIns="54047" bIns="41982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kern="1200" dirty="0">
                  <a:latin typeface="Calibri" panose="020F0502020204030204" pitchFamily="34" charset="0"/>
                </a:rPr>
                <a:t>Institutional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2034540" y="2159219"/>
              <a:ext cx="586739" cy="274282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742823"/>
                  </a:lnTo>
                  <a:lnTo>
                    <a:pt x="586739" y="2742823"/>
                  </a:lnTo>
                </a:path>
              </a:pathLst>
            </a:custGeom>
            <a:noFill/>
          </p:spPr>
          <p:style>
            <a:lnRef idx="2">
              <a:schemeClr val="accent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2600989" y="4597283"/>
              <a:ext cx="4343832" cy="609516"/>
            </a:xfrm>
            <a:custGeom>
              <a:avLst/>
              <a:gdLst>
                <a:gd name="connsiteX0" fmla="*/ 0 w 4343832"/>
                <a:gd name="connsiteY0" fmla="*/ 60952 h 609516"/>
                <a:gd name="connsiteX1" fmla="*/ 60952 w 4343832"/>
                <a:gd name="connsiteY1" fmla="*/ 0 h 609516"/>
                <a:gd name="connsiteX2" fmla="*/ 4282880 w 4343832"/>
                <a:gd name="connsiteY2" fmla="*/ 0 h 609516"/>
                <a:gd name="connsiteX3" fmla="*/ 4343832 w 4343832"/>
                <a:gd name="connsiteY3" fmla="*/ 60952 h 609516"/>
                <a:gd name="connsiteX4" fmla="*/ 4343832 w 4343832"/>
                <a:gd name="connsiteY4" fmla="*/ 548564 h 609516"/>
                <a:gd name="connsiteX5" fmla="*/ 4282880 w 4343832"/>
                <a:gd name="connsiteY5" fmla="*/ 609516 h 609516"/>
                <a:gd name="connsiteX6" fmla="*/ 60952 w 4343832"/>
                <a:gd name="connsiteY6" fmla="*/ 609516 h 609516"/>
                <a:gd name="connsiteX7" fmla="*/ 0 w 4343832"/>
                <a:gd name="connsiteY7" fmla="*/ 548564 h 609516"/>
                <a:gd name="connsiteX8" fmla="*/ 0 w 4343832"/>
                <a:gd name="connsiteY8" fmla="*/ 60952 h 609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343832" h="609516">
                  <a:moveTo>
                    <a:pt x="0" y="60952"/>
                  </a:moveTo>
                  <a:cubicBezTo>
                    <a:pt x="0" y="27289"/>
                    <a:pt x="27289" y="0"/>
                    <a:pt x="60952" y="0"/>
                  </a:cubicBezTo>
                  <a:lnTo>
                    <a:pt x="4282880" y="0"/>
                  </a:lnTo>
                  <a:cubicBezTo>
                    <a:pt x="4316543" y="0"/>
                    <a:pt x="4343832" y="27289"/>
                    <a:pt x="4343832" y="60952"/>
                  </a:cubicBezTo>
                  <a:lnTo>
                    <a:pt x="4343832" y="548564"/>
                  </a:lnTo>
                  <a:cubicBezTo>
                    <a:pt x="4343832" y="582227"/>
                    <a:pt x="4316543" y="609516"/>
                    <a:pt x="4282880" y="609516"/>
                  </a:cubicBezTo>
                  <a:lnTo>
                    <a:pt x="60952" y="609516"/>
                  </a:lnTo>
                  <a:cubicBezTo>
                    <a:pt x="27289" y="609516"/>
                    <a:pt x="0" y="582227"/>
                    <a:pt x="0" y="548564"/>
                  </a:cubicBezTo>
                  <a:lnTo>
                    <a:pt x="0" y="60952"/>
                  </a:lnTo>
                  <a:close/>
                </a:path>
              </a:pathLst>
            </a:cu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4047" tIns="41982" rIns="54047" bIns="41982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kern="1200" dirty="0">
                  <a:latin typeface="Calibri" panose="020F0502020204030204" pitchFamily="34" charset="0"/>
                </a:rPr>
                <a:t>National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2034540" y="2159219"/>
              <a:ext cx="586739" cy="350471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504718"/>
                  </a:lnTo>
                  <a:lnTo>
                    <a:pt x="586739" y="3504718"/>
                  </a:lnTo>
                </a:path>
              </a:pathLst>
            </a:custGeom>
            <a:noFill/>
          </p:spPr>
          <p:style>
            <a:lnRef idx="2">
              <a:schemeClr val="accent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2621280" y="5359180"/>
              <a:ext cx="4328023" cy="609516"/>
            </a:xfrm>
            <a:custGeom>
              <a:avLst/>
              <a:gdLst>
                <a:gd name="connsiteX0" fmla="*/ 0 w 4328023"/>
                <a:gd name="connsiteY0" fmla="*/ 60952 h 609516"/>
                <a:gd name="connsiteX1" fmla="*/ 60952 w 4328023"/>
                <a:gd name="connsiteY1" fmla="*/ 0 h 609516"/>
                <a:gd name="connsiteX2" fmla="*/ 4267071 w 4328023"/>
                <a:gd name="connsiteY2" fmla="*/ 0 h 609516"/>
                <a:gd name="connsiteX3" fmla="*/ 4328023 w 4328023"/>
                <a:gd name="connsiteY3" fmla="*/ 60952 h 609516"/>
                <a:gd name="connsiteX4" fmla="*/ 4328023 w 4328023"/>
                <a:gd name="connsiteY4" fmla="*/ 548564 h 609516"/>
                <a:gd name="connsiteX5" fmla="*/ 4267071 w 4328023"/>
                <a:gd name="connsiteY5" fmla="*/ 609516 h 609516"/>
                <a:gd name="connsiteX6" fmla="*/ 60952 w 4328023"/>
                <a:gd name="connsiteY6" fmla="*/ 609516 h 609516"/>
                <a:gd name="connsiteX7" fmla="*/ 0 w 4328023"/>
                <a:gd name="connsiteY7" fmla="*/ 548564 h 609516"/>
                <a:gd name="connsiteX8" fmla="*/ 0 w 4328023"/>
                <a:gd name="connsiteY8" fmla="*/ 60952 h 609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328023" h="609516">
                  <a:moveTo>
                    <a:pt x="0" y="60952"/>
                  </a:moveTo>
                  <a:cubicBezTo>
                    <a:pt x="0" y="27289"/>
                    <a:pt x="27289" y="0"/>
                    <a:pt x="60952" y="0"/>
                  </a:cubicBezTo>
                  <a:lnTo>
                    <a:pt x="4267071" y="0"/>
                  </a:lnTo>
                  <a:cubicBezTo>
                    <a:pt x="4300734" y="0"/>
                    <a:pt x="4328023" y="27289"/>
                    <a:pt x="4328023" y="60952"/>
                  </a:cubicBezTo>
                  <a:lnTo>
                    <a:pt x="4328023" y="548564"/>
                  </a:lnTo>
                  <a:cubicBezTo>
                    <a:pt x="4328023" y="582227"/>
                    <a:pt x="4300734" y="609516"/>
                    <a:pt x="4267071" y="609516"/>
                  </a:cubicBezTo>
                  <a:lnTo>
                    <a:pt x="60952" y="609516"/>
                  </a:lnTo>
                  <a:cubicBezTo>
                    <a:pt x="27289" y="609516"/>
                    <a:pt x="0" y="582227"/>
                    <a:pt x="0" y="548564"/>
                  </a:cubicBezTo>
                  <a:lnTo>
                    <a:pt x="0" y="60952"/>
                  </a:lnTo>
                  <a:close/>
                </a:path>
              </a:pathLst>
            </a:cu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4047" tIns="41982" rIns="54047" bIns="41982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kern="1200" dirty="0">
                  <a:latin typeface="Calibri" panose="020F0502020204030204" pitchFamily="34" charset="0"/>
                </a:rPr>
                <a:t>State and Local including civic organizations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35167124"/>
              </p:ext>
            </p:extLst>
          </p:nvPr>
        </p:nvGraphicFramePr>
        <p:xfrm>
          <a:off x="1600200" y="1066800"/>
          <a:ext cx="586740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24634600"/>
              </p:ext>
            </p:extLst>
          </p:nvPr>
        </p:nvGraphicFramePr>
        <p:xfrm>
          <a:off x="990600" y="2362200"/>
          <a:ext cx="35814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5604" name="Subtitle 2"/>
          <p:cNvSpPr>
            <a:spLocks/>
          </p:cNvSpPr>
          <p:nvPr/>
        </p:nvSpPr>
        <p:spPr bwMode="auto">
          <a:xfrm>
            <a:off x="990600" y="1219200"/>
            <a:ext cx="7467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4000" b="1" dirty="0">
                <a:solidFill>
                  <a:srgbClr val="003399"/>
                </a:solidFill>
              </a:rPr>
              <a:t>Types of Financial Aid</a:t>
            </a:r>
            <a:endParaRPr lang="en-US" sz="4000" b="1" dirty="0"/>
          </a:p>
        </p:txBody>
      </p:sp>
      <p:pic>
        <p:nvPicPr>
          <p:cNvPr id="25605" name="Picture 7" descr="ED000264_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801938"/>
            <a:ext cx="3267075" cy="215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Content Placeholder 2"/>
          <p:cNvSpPr>
            <a:spLocks noGrp="1"/>
          </p:cNvSpPr>
          <p:nvPr>
            <p:ph idx="4294967295"/>
          </p:nvPr>
        </p:nvSpPr>
        <p:spPr bwMode="auto">
          <a:xfrm>
            <a:off x="990600" y="3733800"/>
            <a:ext cx="70104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47688" indent="-411163" algn="ctr" eaLnBrk="1" hangingPunct="1">
              <a:lnSpc>
                <a:spcPct val="140000"/>
              </a:lnSpc>
              <a:buFontTx/>
              <a:buNone/>
            </a:pPr>
            <a:r>
              <a:rPr lang="en-US" sz="2400" dirty="0">
                <a:latin typeface="Calibri" panose="020F0502020204030204" pitchFamily="34" charset="0"/>
                <a:ea typeface="ヒラギノ角ゴ Pro W3" charset="0"/>
              </a:rPr>
              <a:t>The earlier parents or guardians become aware of the costs associated with college, the better the family can incorporate educational costs into their savings plan.</a:t>
            </a:r>
            <a:r>
              <a:rPr lang="en-US" sz="2400" b="1" i="1" dirty="0">
                <a:latin typeface="Calibri" panose="020F0502020204030204" pitchFamily="34" charset="0"/>
                <a:ea typeface="ヒラギノ角ゴ Pro W3" charset="0"/>
              </a:rPr>
              <a:t>  </a:t>
            </a:r>
          </a:p>
        </p:txBody>
      </p:sp>
      <p:pic>
        <p:nvPicPr>
          <p:cNvPr id="26628" name="Picture 4" descr="ETE_057_7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371600"/>
            <a:ext cx="2813050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ACAC_PptTemplates_Subheads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14339" cy="6858000"/>
          </a:xfrm>
          <a:prstGeom prst="rect">
            <a:avLst/>
          </a:prstGeom>
        </p:spPr>
      </p:pic>
      <p:sp>
        <p:nvSpPr>
          <p:cNvPr id="14339" name="Subtitle 2"/>
          <p:cNvSpPr>
            <a:spLocks noGrp="1"/>
          </p:cNvSpPr>
          <p:nvPr>
            <p:ph type="subTitle" idx="4294967295"/>
          </p:nvPr>
        </p:nvSpPr>
        <p:spPr bwMode="auto">
          <a:xfrm>
            <a:off x="1981200" y="2514600"/>
            <a:ext cx="4800600" cy="1531938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3600" dirty="0">
                <a:latin typeface="Calibri" panose="020F0502020204030204" pitchFamily="34" charset="0"/>
                <a:ea typeface="ヒラギノ角ゴ Pro W3" charset="0"/>
              </a:rPr>
              <a:t>Paying for College</a:t>
            </a:r>
          </a:p>
        </p:txBody>
      </p:sp>
      <p:sp>
        <p:nvSpPr>
          <p:cNvPr id="14340" name="Subtitle 2"/>
          <p:cNvSpPr>
            <a:spLocks/>
          </p:cNvSpPr>
          <p:nvPr/>
        </p:nvSpPr>
        <p:spPr bwMode="auto">
          <a:xfrm>
            <a:off x="1219200" y="1676400"/>
            <a:ext cx="60452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4000" b="1" dirty="0">
                <a:solidFill>
                  <a:srgbClr val="003399"/>
                </a:solidFill>
                <a:latin typeface="Calibri" panose="020F0502020204030204" pitchFamily="34" charset="0"/>
              </a:rPr>
              <a:t>ESSENTIAL V</a:t>
            </a:r>
            <a:endParaRPr lang="en-US" sz="40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 bwMode="auto">
          <a:xfrm>
            <a:off x="990600" y="2057400"/>
            <a:ext cx="6858000" cy="346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50875" indent="-514350" eaLnBrk="1" hangingPunct="1">
              <a:lnSpc>
                <a:spcPct val="130000"/>
              </a:lnSpc>
              <a:buFont typeface="Lucida Sans" charset="0"/>
              <a:buAutoNum type="arabicPeriod"/>
            </a:pPr>
            <a:r>
              <a:rPr lang="en-US" sz="2400" dirty="0">
                <a:latin typeface="Calibri" panose="020F0502020204030204" pitchFamily="34" charset="0"/>
                <a:ea typeface="ヒラギノ角ゴ Pro W3" charset="0"/>
              </a:rPr>
              <a:t>Do you know how much college costs, and what is included in the total cost?</a:t>
            </a:r>
          </a:p>
          <a:p>
            <a:pPr marL="650875" indent="-514350" eaLnBrk="1" hangingPunct="1">
              <a:lnSpc>
                <a:spcPct val="130000"/>
              </a:lnSpc>
              <a:buFont typeface="Lucida Sans" charset="0"/>
              <a:buAutoNum type="arabicPeriod"/>
            </a:pPr>
            <a:r>
              <a:rPr lang="en-US" sz="2400" dirty="0">
                <a:latin typeface="Calibri" panose="020F0502020204030204" pitchFamily="34" charset="0"/>
                <a:ea typeface="ヒラギノ角ゴ Pro W3" charset="0"/>
              </a:rPr>
              <a:t>What is the difference between grants, scholarships, loans, and work study?</a:t>
            </a:r>
          </a:p>
          <a:p>
            <a:pPr marL="650875" indent="-514350" eaLnBrk="1" hangingPunct="1">
              <a:lnSpc>
                <a:spcPct val="130000"/>
              </a:lnSpc>
              <a:buFont typeface="Lucida Sans" charset="0"/>
              <a:buAutoNum type="arabicPeriod"/>
            </a:pPr>
            <a:r>
              <a:rPr lang="en-US" sz="2400" dirty="0">
                <a:latin typeface="Calibri" panose="020F0502020204030204" pitchFamily="34" charset="0"/>
                <a:ea typeface="ヒラギノ角ゴ Pro W3" charset="0"/>
              </a:rPr>
              <a:t>How does a student receive financial aid?</a:t>
            </a:r>
            <a:endParaRPr lang="en-US" sz="3000" dirty="0">
              <a:latin typeface="Calibri" panose="020F0502020204030204" pitchFamily="34" charset="0"/>
              <a:ea typeface="ヒラギノ角ゴ Pro W3" charset="0"/>
            </a:endParaRPr>
          </a:p>
          <a:p>
            <a:pPr marL="650875" indent="-514350" eaLnBrk="1" hangingPunct="1">
              <a:buFont typeface="Lucida Sans" charset="0"/>
              <a:buAutoNum type="arabicPeriod"/>
            </a:pPr>
            <a:endParaRPr lang="en-US" sz="3000" dirty="0">
              <a:latin typeface="Trade Gothic" charset="0"/>
              <a:ea typeface="ヒラギノ角ゴ Pro W3" charset="0"/>
            </a:endParaRPr>
          </a:p>
        </p:txBody>
      </p:sp>
      <p:sp>
        <p:nvSpPr>
          <p:cNvPr id="15364" name="Subtitle 2"/>
          <p:cNvSpPr>
            <a:spLocks/>
          </p:cNvSpPr>
          <p:nvPr/>
        </p:nvSpPr>
        <p:spPr bwMode="auto">
          <a:xfrm>
            <a:off x="1219200" y="1066800"/>
            <a:ext cx="6045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4200" b="1" dirty="0">
                <a:solidFill>
                  <a:srgbClr val="003399"/>
                </a:solidFill>
                <a:latin typeface="Calibri  heading"/>
              </a:rPr>
              <a:t>Questions</a:t>
            </a:r>
            <a:endParaRPr lang="en-US" sz="4200" dirty="0">
              <a:latin typeface="Calibri  heading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4724400" y="1905000"/>
            <a:ext cx="3276600" cy="291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110000"/>
              </a:lnSpc>
              <a:spcBef>
                <a:spcPct val="20000"/>
              </a:spcBef>
            </a:pPr>
            <a:r>
              <a:rPr lang="en-US" sz="2800" i="1" dirty="0">
                <a:latin typeface="Calibri" panose="020F0502020204030204" pitchFamily="34" charset="0"/>
              </a:rPr>
              <a:t>More than half the students attending college in the United States receive some form of financial assistance.</a:t>
            </a:r>
            <a:endParaRPr lang="en-US" i="1" dirty="0">
              <a:latin typeface="Calibri" panose="020F0502020204030204" pitchFamily="34" charset="0"/>
            </a:endParaRPr>
          </a:p>
        </p:txBody>
      </p:sp>
      <p:pic>
        <p:nvPicPr>
          <p:cNvPr id="16388" name="Picture 5" descr="skd246365sdc_22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01430"/>
            <a:ext cx="3048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sz="half" idx="4294967295"/>
          </p:nvPr>
        </p:nvSpPr>
        <p:spPr bwMode="auto">
          <a:xfrm>
            <a:off x="604838" y="2286000"/>
            <a:ext cx="3814762" cy="3795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47688" indent="-411163" eaLnBrk="1" hangingPunct="1">
              <a:buFontTx/>
              <a:buNone/>
            </a:pPr>
            <a:r>
              <a:rPr lang="en-US" sz="2400" b="1" u="sng" dirty="0">
                <a:latin typeface="Calibri" panose="020F0502020204030204" pitchFamily="34" charset="0"/>
                <a:ea typeface="ヒラギノ角ゴ Pro W3" charset="0"/>
              </a:rPr>
              <a:t>Billable Costs </a:t>
            </a:r>
          </a:p>
          <a:p>
            <a:pPr marL="547688" indent="-411163" eaLnBrk="1" hangingPunct="1">
              <a:buFontTx/>
              <a:buNone/>
            </a:pPr>
            <a:r>
              <a:rPr lang="en-US" sz="2400" dirty="0">
                <a:latin typeface="Calibri" panose="020F0502020204030204" pitchFamily="34" charset="0"/>
                <a:ea typeface="ヒラギノ角ゴ Pro W3" charset="0"/>
              </a:rPr>
              <a:t>Tuition and Fees</a:t>
            </a:r>
          </a:p>
          <a:p>
            <a:pPr marL="547688" indent="-411163" eaLnBrk="1" hangingPunct="1">
              <a:buFontTx/>
              <a:buNone/>
            </a:pPr>
            <a:r>
              <a:rPr lang="en-US" sz="2400" dirty="0">
                <a:latin typeface="Calibri" panose="020F0502020204030204" pitchFamily="34" charset="0"/>
                <a:ea typeface="ヒラギノ角ゴ Pro W3" charset="0"/>
              </a:rPr>
              <a:t>Room and Board</a:t>
            </a:r>
          </a:p>
          <a:p>
            <a:pPr marL="547688" indent="-411163" eaLnBrk="1" hangingPunct="1">
              <a:buFontTx/>
              <a:buNone/>
            </a:pPr>
            <a:r>
              <a:rPr lang="en-US" sz="2400" dirty="0">
                <a:latin typeface="Calibri" panose="020F0502020204030204" pitchFamily="34" charset="0"/>
                <a:ea typeface="ヒラギノ角ゴ Pro W3" charset="0"/>
              </a:rPr>
              <a:t>(if student lives on campus)</a:t>
            </a:r>
          </a:p>
          <a:p>
            <a:pPr marL="547688" indent="-411163" eaLnBrk="1" hangingPunct="1">
              <a:buFontTx/>
              <a:buNone/>
            </a:pPr>
            <a:endParaRPr lang="en-US" sz="2800" dirty="0">
              <a:latin typeface="Calibri" panose="020F0502020204030204" pitchFamily="34" charset="0"/>
              <a:ea typeface="ヒラギノ角ゴ Pro W3" charset="0"/>
            </a:endParaRPr>
          </a:p>
          <a:p>
            <a:pPr marL="547688" indent="-411163" eaLnBrk="1" hangingPunct="1">
              <a:buFontTx/>
              <a:buNone/>
            </a:pPr>
            <a:r>
              <a:rPr lang="en-US" sz="1400" i="1" dirty="0">
                <a:latin typeface="Calibri" panose="020F0502020204030204" pitchFamily="34" charset="0"/>
                <a:ea typeface="ヒラギノ角ゴ Pro W3" charset="0"/>
              </a:rPr>
              <a:t>These costs show up on the college bill.</a:t>
            </a:r>
          </a:p>
        </p:txBody>
      </p:sp>
      <p:sp>
        <p:nvSpPr>
          <p:cNvPr id="17412" name="Content Placeholder 3"/>
          <p:cNvSpPr>
            <a:spLocks noGrp="1"/>
          </p:cNvSpPr>
          <p:nvPr>
            <p:ph sz="half" idx="4294967295"/>
          </p:nvPr>
        </p:nvSpPr>
        <p:spPr bwMode="auto">
          <a:xfrm>
            <a:off x="4800600" y="2209800"/>
            <a:ext cx="3814763" cy="392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47688" indent="-411163" eaLnBrk="1" hangingPunct="1">
              <a:buFontTx/>
              <a:buNone/>
            </a:pPr>
            <a:r>
              <a:rPr lang="en-US" sz="2400" b="1" u="sng" dirty="0">
                <a:latin typeface="Calibri" panose="020F0502020204030204" pitchFamily="34" charset="0"/>
                <a:ea typeface="ヒラギノ角ゴ Pro W3" charset="0"/>
              </a:rPr>
              <a:t>Indirect Costs </a:t>
            </a:r>
          </a:p>
          <a:p>
            <a:pPr marL="547688" indent="-411163" eaLnBrk="1" hangingPunct="1">
              <a:buFontTx/>
              <a:buNone/>
            </a:pPr>
            <a:r>
              <a:rPr lang="en-US" sz="2400" dirty="0">
                <a:latin typeface="Calibri" panose="020F0502020204030204" pitchFamily="34" charset="0"/>
                <a:ea typeface="ヒラギノ角ゴ Pro W3" charset="0"/>
              </a:rPr>
              <a:t>Books and Supplies</a:t>
            </a:r>
          </a:p>
          <a:p>
            <a:pPr marL="547688" indent="-411163" eaLnBrk="1" hangingPunct="1">
              <a:buFontTx/>
              <a:buNone/>
            </a:pPr>
            <a:r>
              <a:rPr lang="en-US" sz="2400" dirty="0">
                <a:latin typeface="Calibri" panose="020F0502020204030204" pitchFamily="34" charset="0"/>
                <a:ea typeface="ヒラギノ角ゴ Pro W3" charset="0"/>
              </a:rPr>
              <a:t>Room and Board</a:t>
            </a:r>
          </a:p>
          <a:p>
            <a:pPr marL="547688" indent="-411163" eaLnBrk="1" hangingPunct="1">
              <a:buFontTx/>
              <a:buNone/>
            </a:pPr>
            <a:r>
              <a:rPr lang="en-US" sz="2400" dirty="0">
                <a:latin typeface="Calibri" panose="020F0502020204030204" pitchFamily="34" charset="0"/>
                <a:ea typeface="ヒラギノ角ゴ Pro W3" charset="0"/>
              </a:rPr>
              <a:t>(if student lives off campus)</a:t>
            </a:r>
          </a:p>
          <a:p>
            <a:pPr marL="547688" indent="-411163" eaLnBrk="1" hangingPunct="1">
              <a:buFontTx/>
              <a:buNone/>
            </a:pPr>
            <a:r>
              <a:rPr lang="en-US" sz="2400" dirty="0">
                <a:latin typeface="Calibri" panose="020F0502020204030204" pitchFamily="34" charset="0"/>
                <a:ea typeface="ヒラギノ角ゴ Pro W3" charset="0"/>
              </a:rPr>
              <a:t>Personal Expenses Travel</a:t>
            </a:r>
          </a:p>
          <a:p>
            <a:pPr marL="547688" indent="-411163" eaLnBrk="1" hangingPunct="1">
              <a:buFontTx/>
              <a:buNone/>
            </a:pPr>
            <a:endParaRPr lang="en-US" sz="1400" i="1" dirty="0">
              <a:latin typeface="Calibri" panose="020F0502020204030204" pitchFamily="34" charset="0"/>
              <a:ea typeface="ヒラギノ角ゴ Pro W3" charset="0"/>
            </a:endParaRPr>
          </a:p>
          <a:p>
            <a:pPr marL="547688" indent="-411163" eaLnBrk="1" hangingPunct="1">
              <a:buFontTx/>
              <a:buNone/>
            </a:pPr>
            <a:r>
              <a:rPr lang="en-US" sz="1400" i="1" dirty="0">
                <a:latin typeface="Calibri" panose="020F0502020204030204" pitchFamily="34" charset="0"/>
                <a:ea typeface="ヒラギノ角ゴ Pro W3" charset="0"/>
              </a:rPr>
              <a:t>These costs do not show up </a:t>
            </a:r>
          </a:p>
          <a:p>
            <a:pPr marL="547688" indent="-411163" eaLnBrk="1" hangingPunct="1">
              <a:buFontTx/>
              <a:buNone/>
            </a:pPr>
            <a:r>
              <a:rPr lang="en-US" sz="1400" i="1" dirty="0">
                <a:latin typeface="Calibri" panose="020F0502020204030204" pitchFamily="34" charset="0"/>
                <a:ea typeface="ヒラギノ角ゴ Pro W3" charset="0"/>
              </a:rPr>
              <a:t>on the college bill.</a:t>
            </a:r>
            <a:endParaRPr lang="en-US" sz="1800" i="1" dirty="0">
              <a:latin typeface="Calibri" panose="020F0502020204030204" pitchFamily="34" charset="0"/>
              <a:ea typeface="ヒラギノ角ゴ Pro W3" charset="0"/>
            </a:endParaRPr>
          </a:p>
        </p:txBody>
      </p:sp>
      <p:sp>
        <p:nvSpPr>
          <p:cNvPr id="17413" name="Subtitle 2"/>
          <p:cNvSpPr>
            <a:spLocks/>
          </p:cNvSpPr>
          <p:nvPr/>
        </p:nvSpPr>
        <p:spPr bwMode="auto">
          <a:xfrm>
            <a:off x="533400" y="1143000"/>
            <a:ext cx="7543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4000" b="1" dirty="0">
                <a:solidFill>
                  <a:srgbClr val="003399"/>
                </a:solidFill>
                <a:latin typeface="Calibri  heading"/>
              </a:rPr>
              <a:t>How Much Will it Cost?</a:t>
            </a:r>
            <a:endParaRPr lang="en-US" sz="4000" b="1" dirty="0">
              <a:latin typeface="Calibri  heading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 bwMode="auto">
          <a:xfrm>
            <a:off x="1066800" y="2438400"/>
            <a:ext cx="67818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47688" indent="-411163" eaLnBrk="1" hangingPunct="1">
              <a:buFontTx/>
              <a:buNone/>
            </a:pPr>
            <a:r>
              <a:rPr lang="en-US" sz="2400" b="1" dirty="0">
                <a:latin typeface="Trade Gothic" charset="0"/>
                <a:ea typeface="ヒラギノ角ゴ Pro W3" charset="0"/>
              </a:rPr>
              <a:t>	</a:t>
            </a:r>
            <a:r>
              <a:rPr lang="en-US" sz="2400" b="1" dirty="0">
                <a:latin typeface="Calibri" panose="020F0502020204030204" pitchFamily="34" charset="0"/>
                <a:ea typeface="ヒラギノ角ゴ Pro W3" charset="0"/>
              </a:rPr>
              <a:t>Cost of Education   </a:t>
            </a:r>
            <a:r>
              <a:rPr lang="en-US" sz="1600" dirty="0">
                <a:latin typeface="Calibri" panose="020F0502020204030204" pitchFamily="34" charset="0"/>
                <a:ea typeface="ヒラギノ角ゴ Pro W3" charset="0"/>
              </a:rPr>
              <a:t>(the total cost of attending college) </a:t>
            </a:r>
          </a:p>
          <a:p>
            <a:pPr marL="547688" indent="-411163" eaLnBrk="1" hangingPunct="1">
              <a:buFontTx/>
              <a:buNone/>
            </a:pPr>
            <a:endParaRPr lang="en-US" sz="2400" dirty="0">
              <a:latin typeface="Calibri" panose="020F0502020204030204" pitchFamily="34" charset="0"/>
              <a:ea typeface="ヒラギノ角ゴ Pro W3" charset="0"/>
            </a:endParaRPr>
          </a:p>
          <a:p>
            <a:pPr marL="547688" indent="-411163" eaLnBrk="1" hangingPunct="1"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</a:rPr>
              <a:t>– </a:t>
            </a:r>
            <a:r>
              <a:rPr lang="en-US" sz="2400" b="1" dirty="0">
                <a:latin typeface="Calibri" panose="020F0502020204030204" pitchFamily="34" charset="0"/>
                <a:ea typeface="ヒラギノ角ゴ Pro W3" charset="0"/>
              </a:rPr>
              <a:t>	Expected Family Contribution </a:t>
            </a:r>
            <a:r>
              <a:rPr lang="en-US" sz="1600" dirty="0">
                <a:latin typeface="Calibri" panose="020F0502020204030204" pitchFamily="34" charset="0"/>
                <a:ea typeface="ヒラギノ角ゴ Pro W3" charset="0"/>
              </a:rPr>
              <a:t>(minus the 			     parents</a:t>
            </a:r>
            <a:r>
              <a:rPr lang="ja-JP" altLang="en-US" sz="1600" dirty="0">
                <a:latin typeface="Calibri" panose="020F0502020204030204" pitchFamily="34" charset="0"/>
                <a:ea typeface="ヒラギノ角ゴ Pro W3" charset="0"/>
              </a:rPr>
              <a:t>’</a:t>
            </a:r>
            <a:r>
              <a:rPr lang="en-US" sz="1600" dirty="0">
                <a:latin typeface="Calibri" panose="020F0502020204030204" pitchFamily="34" charset="0"/>
                <a:ea typeface="ヒラギノ角ゴ Pro W3" charset="0"/>
              </a:rPr>
              <a:t> and student</a:t>
            </a:r>
            <a:r>
              <a:rPr lang="ja-JP" altLang="en-US" sz="1600" dirty="0">
                <a:latin typeface="Calibri" panose="020F0502020204030204" pitchFamily="34" charset="0"/>
                <a:ea typeface="ヒラギノ角ゴ Pro W3" charset="0"/>
              </a:rPr>
              <a:t>’</a:t>
            </a:r>
            <a:r>
              <a:rPr lang="en-US" sz="1600" dirty="0">
                <a:latin typeface="Calibri" panose="020F0502020204030204" pitchFamily="34" charset="0"/>
                <a:ea typeface="ヒラギノ角ゴ Pro W3" charset="0"/>
              </a:rPr>
              <a:t>s financial resources)</a:t>
            </a:r>
            <a:r>
              <a:rPr lang="en-US" sz="1600" b="1" dirty="0">
                <a:latin typeface="Calibri" panose="020F0502020204030204" pitchFamily="34" charset="0"/>
                <a:ea typeface="ヒラギノ角ゴ Pro W3" charset="0"/>
              </a:rPr>
              <a:t>	</a:t>
            </a:r>
          </a:p>
          <a:p>
            <a:pPr marL="547688" indent="-411163" eaLnBrk="1" hangingPunct="1">
              <a:buFontTx/>
              <a:buNone/>
            </a:pPr>
            <a:endParaRPr lang="en-US" sz="2400" b="1" dirty="0">
              <a:latin typeface="Calibri" panose="020F0502020204030204" pitchFamily="34" charset="0"/>
              <a:ea typeface="ヒラギノ角ゴ Pro W3" charset="0"/>
            </a:endParaRPr>
          </a:p>
          <a:p>
            <a:pPr marL="547688" indent="-411163" eaLnBrk="1" hangingPunct="1">
              <a:buFontTx/>
              <a:buNone/>
            </a:pPr>
            <a:r>
              <a:rPr lang="en-US" sz="2400" b="1" dirty="0">
                <a:latin typeface="Calibri" panose="020F0502020204030204" pitchFamily="34" charset="0"/>
                <a:ea typeface="ヒラギノ角ゴ Pro W3" charset="0"/>
              </a:rPr>
              <a:t>=   Financial Need</a:t>
            </a:r>
          </a:p>
        </p:txBody>
      </p:sp>
      <p:sp>
        <p:nvSpPr>
          <p:cNvPr id="18436" name="Subtitle 2"/>
          <p:cNvSpPr>
            <a:spLocks/>
          </p:cNvSpPr>
          <p:nvPr/>
        </p:nvSpPr>
        <p:spPr bwMode="auto">
          <a:xfrm>
            <a:off x="1143000" y="1295400"/>
            <a:ext cx="60452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</a:rPr>
              <a:t>Assessing Student Need</a:t>
            </a:r>
            <a:endParaRPr lang="en-US" sz="3600" b="1" dirty="0">
              <a:latin typeface="Calibri" panose="020F0502020204030204" pitchFamily="34" charset="0"/>
            </a:endParaRPr>
          </a:p>
        </p:txBody>
      </p:sp>
      <p:cxnSp>
        <p:nvCxnSpPr>
          <p:cNvPr id="18437" name="AutoShape 8"/>
          <p:cNvCxnSpPr>
            <a:cxnSpLocks noChangeShapeType="1"/>
            <a:stCxn id="18435" idx="3"/>
            <a:endCxn id="18435" idx="3"/>
          </p:cNvCxnSpPr>
          <p:nvPr/>
        </p:nvCxnSpPr>
        <p:spPr bwMode="auto">
          <a:xfrm>
            <a:off x="7848600" y="37719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" name="Straight Connector 2"/>
          <p:cNvCxnSpPr/>
          <p:nvPr/>
        </p:nvCxnSpPr>
        <p:spPr bwMode="auto">
          <a:xfrm>
            <a:off x="1295400" y="4267200"/>
            <a:ext cx="6324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/>
          <p:cNvSpPr>
            <a:spLocks noGrp="1"/>
          </p:cNvSpPr>
          <p:nvPr>
            <p:ph idx="4294967295"/>
          </p:nvPr>
        </p:nvSpPr>
        <p:spPr bwMode="auto">
          <a:xfrm>
            <a:off x="1143000" y="2286000"/>
            <a:ext cx="685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47688" indent="-411163" eaLnBrk="1" hangingPunct="1">
              <a:buFontTx/>
              <a:buNone/>
            </a:pPr>
            <a:r>
              <a:rPr lang="en-US" sz="2200" b="1" dirty="0">
                <a:latin typeface="Calibri" panose="020F0502020204030204" pitchFamily="34" charset="0"/>
                <a:ea typeface="ヒラギノ角ゴ Pro W3" charset="0"/>
              </a:rPr>
              <a:t>Expected Family Contribution (EFC) is</a:t>
            </a:r>
          </a:p>
          <a:p>
            <a:pPr marL="547688" indent="-411163" eaLnBrk="1" hangingPunct="1">
              <a:buFontTx/>
              <a:buNone/>
            </a:pPr>
            <a:r>
              <a:rPr lang="en-US" sz="2200" b="1" dirty="0">
                <a:latin typeface="Calibri" panose="020F0502020204030204" pitchFamily="34" charset="0"/>
                <a:ea typeface="ヒラギノ角ゴ Pro W3" charset="0"/>
              </a:rPr>
              <a:t>influenced by these factors:</a:t>
            </a:r>
            <a:endParaRPr lang="en-US" sz="2200" dirty="0">
              <a:latin typeface="Calibri" panose="020F0502020204030204" pitchFamily="34" charset="0"/>
              <a:ea typeface="ヒラギノ角ゴ Pro W3" charset="0"/>
            </a:endParaRPr>
          </a:p>
          <a:p>
            <a:pPr marL="547688" indent="-411163" eaLnBrk="1" hangingPunct="1"/>
            <a:r>
              <a:rPr lang="en-US" sz="2200" dirty="0">
                <a:latin typeface="Calibri" panose="020F0502020204030204" pitchFamily="34" charset="0"/>
                <a:ea typeface="ヒラギノ角ゴ Pro W3" charset="0"/>
              </a:rPr>
              <a:t>The amount the student</a:t>
            </a:r>
            <a:r>
              <a:rPr lang="ja-JP" altLang="en-US" sz="2200" dirty="0">
                <a:latin typeface="Calibri" panose="020F0502020204030204" pitchFamily="34" charset="0"/>
                <a:ea typeface="ヒラギノ角ゴ Pro W3" charset="0"/>
              </a:rPr>
              <a:t>’</a:t>
            </a:r>
            <a:r>
              <a:rPr lang="en-US" sz="2200" dirty="0">
                <a:latin typeface="Calibri" panose="020F0502020204030204" pitchFamily="34" charset="0"/>
                <a:ea typeface="ヒラギノ角ゴ Pro W3" charset="0"/>
              </a:rPr>
              <a:t>s parents should or will be asked to pay from income and assets</a:t>
            </a:r>
          </a:p>
          <a:p>
            <a:pPr marL="547688" indent="-411163" eaLnBrk="1" hangingPunct="1"/>
            <a:r>
              <a:rPr lang="en-US" sz="2200" dirty="0">
                <a:latin typeface="Calibri" panose="020F0502020204030204" pitchFamily="34" charset="0"/>
                <a:ea typeface="ヒラギノ角ゴ Pro W3" charset="0"/>
              </a:rPr>
              <a:t>The amount the student can contribute from earnings and savings</a:t>
            </a:r>
          </a:p>
          <a:p>
            <a:pPr marL="547688" indent="-411163" eaLnBrk="1" hangingPunct="1"/>
            <a:r>
              <a:rPr lang="en-US" sz="2200" dirty="0">
                <a:latin typeface="Calibri" panose="020F0502020204030204" pitchFamily="34" charset="0"/>
                <a:ea typeface="ヒラギノ角ゴ Pro W3" charset="0"/>
              </a:rPr>
              <a:t>Any gift amount that the student receives</a:t>
            </a:r>
          </a:p>
          <a:p>
            <a:pPr marL="547688" indent="-411163" eaLnBrk="1" hangingPunct="1"/>
            <a:r>
              <a:rPr lang="en-US" sz="2200" dirty="0">
                <a:latin typeface="Calibri" panose="020F0502020204030204" pitchFamily="34" charset="0"/>
                <a:ea typeface="ヒラギノ角ゴ Pro W3" charset="0"/>
              </a:rPr>
              <a:t>Family size, age of oldest parent, number of children currently attending college</a:t>
            </a:r>
          </a:p>
        </p:txBody>
      </p:sp>
      <p:sp>
        <p:nvSpPr>
          <p:cNvPr id="19460" name="Subtitle 2"/>
          <p:cNvSpPr>
            <a:spLocks/>
          </p:cNvSpPr>
          <p:nvPr/>
        </p:nvSpPr>
        <p:spPr bwMode="auto">
          <a:xfrm>
            <a:off x="914400" y="1295400"/>
            <a:ext cx="6578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3600" b="1" dirty="0">
                <a:solidFill>
                  <a:srgbClr val="003399"/>
                </a:solidFill>
                <a:latin typeface="Calibri  heading"/>
              </a:rPr>
              <a:t>Assessing Student Need</a:t>
            </a:r>
            <a:endParaRPr lang="en-US" sz="3600" b="1" dirty="0">
              <a:latin typeface="Calibri  heading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2"/>
          <p:cNvSpPr>
            <a:spLocks noGrp="1"/>
          </p:cNvSpPr>
          <p:nvPr>
            <p:ph idx="4294967295"/>
          </p:nvPr>
        </p:nvSpPr>
        <p:spPr bwMode="auto">
          <a:xfrm>
            <a:off x="914400" y="2362200"/>
            <a:ext cx="7772400" cy="3462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47688" indent="-411163" eaLnBrk="1" hangingPunct="1">
              <a:lnSpc>
                <a:spcPct val="90000"/>
              </a:lnSpc>
            </a:pPr>
            <a:r>
              <a:rPr lang="en-US" sz="2600" dirty="0">
                <a:latin typeface="Calibri" panose="020F0502020204030204" pitchFamily="34" charset="0"/>
                <a:ea typeface="ヒラギノ角ゴ Pro W3" charset="0"/>
              </a:rPr>
              <a:t>FAFSA (Free Application for Federal Student Aid) – </a:t>
            </a:r>
            <a:r>
              <a:rPr lang="en-US" sz="2600" dirty="0">
                <a:latin typeface="Calibri" panose="020F0502020204030204" pitchFamily="34" charset="0"/>
                <a:ea typeface="ヒラギノ角ゴ Pro W3" charset="0"/>
                <a:hlinkClick r:id="rId3"/>
              </a:rPr>
              <a:t>www.fafsa.ed.gov</a:t>
            </a:r>
            <a:r>
              <a:rPr lang="en-US" sz="2600" dirty="0">
                <a:latin typeface="Calibri" panose="020F0502020204030204" pitchFamily="34" charset="0"/>
                <a:ea typeface="ヒラギノ角ゴ Pro W3" charset="0"/>
              </a:rPr>
              <a:t> </a:t>
            </a:r>
          </a:p>
          <a:p>
            <a:pPr marL="547688" indent="-411163" eaLnBrk="1" hangingPunct="1">
              <a:lnSpc>
                <a:spcPct val="90000"/>
              </a:lnSpc>
            </a:pPr>
            <a:r>
              <a:rPr lang="en-US" sz="2600" dirty="0">
                <a:latin typeface="Calibri" panose="020F0502020204030204" pitchFamily="34" charset="0"/>
                <a:ea typeface="ヒラギノ角ゴ Pro W3" charset="0"/>
              </a:rPr>
              <a:t>CSS Profile –  </a:t>
            </a:r>
            <a:r>
              <a:rPr lang="en-US" sz="2600" dirty="0">
                <a:latin typeface="Calibri" panose="020F0502020204030204" pitchFamily="34" charset="0"/>
                <a:ea typeface="ヒラギノ角ゴ Pro W3" charset="0"/>
                <a:hlinkClick r:id="rId4"/>
              </a:rPr>
              <a:t>profileonline.collegeboard.com</a:t>
            </a:r>
            <a:r>
              <a:rPr lang="en-US" sz="2600" dirty="0">
                <a:latin typeface="Calibri" panose="020F0502020204030204" pitchFamily="34" charset="0"/>
                <a:ea typeface="ヒラギノ角ゴ Pro W3" charset="0"/>
              </a:rPr>
              <a:t> </a:t>
            </a:r>
          </a:p>
          <a:p>
            <a:pPr marL="547688" indent="-411163" eaLnBrk="1" hangingPunct="1">
              <a:lnSpc>
                <a:spcPct val="90000"/>
              </a:lnSpc>
            </a:pPr>
            <a:r>
              <a:rPr lang="en-US" sz="2600" dirty="0">
                <a:latin typeface="Calibri" panose="020F0502020204030204" pitchFamily="34" charset="0"/>
                <a:ea typeface="ヒラギノ角ゴ Pro W3" charset="0"/>
              </a:rPr>
              <a:t>Institutional aid applications</a:t>
            </a:r>
          </a:p>
          <a:p>
            <a:pPr marL="547688" indent="-411163" eaLnBrk="1" hangingPunct="1">
              <a:lnSpc>
                <a:spcPct val="90000"/>
              </a:lnSpc>
            </a:pPr>
            <a:endParaRPr lang="en-US" sz="2600" dirty="0">
              <a:latin typeface="Calibri" panose="020F0502020204030204" pitchFamily="34" charset="0"/>
              <a:ea typeface="ヒラギノ角ゴ Pro W3" charset="0"/>
            </a:endParaRPr>
          </a:p>
          <a:p>
            <a:pPr marL="547688" indent="-411163" eaLnBrk="1" hangingPunct="1">
              <a:lnSpc>
                <a:spcPct val="90000"/>
              </a:lnSpc>
              <a:buFontTx/>
              <a:buNone/>
            </a:pPr>
            <a:r>
              <a:rPr lang="en-US" sz="1800" b="1" i="1" dirty="0">
                <a:latin typeface="Calibri" panose="020F0502020204030204" pitchFamily="34" charset="0"/>
                <a:ea typeface="ヒラギノ角ゴ Pro W3" charset="0"/>
              </a:rPr>
              <a:t>Be sure to check each individual school</a:t>
            </a:r>
            <a:r>
              <a:rPr lang="ja-JP" altLang="en-US" sz="1800" b="1" i="1" dirty="0">
                <a:latin typeface="Calibri" panose="020F0502020204030204" pitchFamily="34" charset="0"/>
                <a:ea typeface="ヒラギノ角ゴ Pro W3" charset="0"/>
              </a:rPr>
              <a:t>’</a:t>
            </a:r>
            <a:r>
              <a:rPr lang="en-US" sz="1800" b="1" i="1" dirty="0">
                <a:latin typeface="Calibri" panose="020F0502020204030204" pitchFamily="34" charset="0"/>
                <a:ea typeface="ヒラギノ角ゴ Pro W3" charset="0"/>
              </a:rPr>
              <a:t>s website to find </a:t>
            </a:r>
          </a:p>
          <a:p>
            <a:pPr marL="547688" indent="-411163" eaLnBrk="1" hangingPunct="1">
              <a:lnSpc>
                <a:spcPct val="90000"/>
              </a:lnSpc>
              <a:buFontTx/>
              <a:buNone/>
            </a:pPr>
            <a:r>
              <a:rPr lang="en-US" sz="1800" b="1" i="1" dirty="0">
                <a:latin typeface="Calibri" panose="020F0502020204030204" pitchFamily="34" charset="0"/>
                <a:ea typeface="ヒラギノ角ゴ Pro W3" charset="0"/>
              </a:rPr>
              <a:t>out what forms must be filed and when they must be filed.  </a:t>
            </a:r>
          </a:p>
        </p:txBody>
      </p:sp>
      <p:sp>
        <p:nvSpPr>
          <p:cNvPr id="20484" name="Subtitle 2"/>
          <p:cNvSpPr>
            <a:spLocks/>
          </p:cNvSpPr>
          <p:nvPr/>
        </p:nvSpPr>
        <p:spPr bwMode="auto">
          <a:xfrm>
            <a:off x="762000" y="1219200"/>
            <a:ext cx="70866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3600" b="1" dirty="0">
                <a:solidFill>
                  <a:srgbClr val="003399"/>
                </a:solidFill>
                <a:latin typeface="Calibri  heading"/>
              </a:rPr>
              <a:t>The Financial Aid Process</a:t>
            </a:r>
            <a:endParaRPr lang="en-US" sz="3600" b="1" dirty="0">
              <a:latin typeface="Calibri  heading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41979921"/>
              </p:ext>
            </p:extLst>
          </p:nvPr>
        </p:nvGraphicFramePr>
        <p:xfrm>
          <a:off x="2514600" y="2667000"/>
          <a:ext cx="3962400" cy="3271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508" name="Subtitle 2"/>
          <p:cNvSpPr>
            <a:spLocks/>
          </p:cNvSpPr>
          <p:nvPr/>
        </p:nvSpPr>
        <p:spPr bwMode="auto">
          <a:xfrm>
            <a:off x="762000" y="1219200"/>
            <a:ext cx="74676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4000" b="1" dirty="0">
                <a:solidFill>
                  <a:srgbClr val="003399"/>
                </a:solidFill>
                <a:latin typeface="Calibri  heading"/>
              </a:rPr>
              <a:t>Types of Financial Aid</a:t>
            </a:r>
            <a:endParaRPr lang="en-US" sz="4000" b="1" dirty="0">
              <a:latin typeface="Calibri  heading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ACAC PPT Template">
  <a:themeElements>
    <a:clrScheme name="NACAC PP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ACAC PPT Template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32" charset="-128"/>
          </a:defRPr>
        </a:defPPr>
      </a:lstStyle>
    </a:lnDef>
  </a:objectDefaults>
  <a:extraClrSchemeLst>
    <a:extraClrScheme>
      <a:clrScheme name="NACAC PP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CAC PP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CAC PP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CAC PP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CAC PP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CAC PP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CAC PP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CAC PP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CAC PP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CAC PP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CAC PP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CAC PP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KnowledgeCenter xmlns="6a49b85b-8af6-4451-a931-143796221c67">No</InKnowledgeCenter>
    <h5bc438479174d71a26e357ecc5b985c xmlns="6a49b85b-8af6-4451-a931-143796221c67">
      <Terms xmlns="http://schemas.microsoft.com/office/infopath/2007/PartnerControls"/>
    </h5bc438479174d71a26e357ecc5b985c>
    <SqtRequiredMembership xmlns="7d0597ab-310a-4032-9425-d718e19bd443" xsi:nil="true"/>
    <n50dacf99a484fa2bfd20ec7438af502 xmlns="6a49b85b-8af6-4451-a931-143796221c67">
      <Terms xmlns="http://schemas.microsoft.com/office/infopath/2007/PartnerControls"/>
    </n50dacf99a484fa2bfd20ec7438af502>
    <ReviewDate xmlns="6a49b85b-8af6-4451-a931-143796221c67" xsi:nil="true"/>
    <TaxCatchAll xmlns="6a49b85b-8af6-4451-a931-143796221c67">
      <Value>15</Value>
    </TaxCatchAll>
    <h8f9b95fb018404795bd19dd744957a8 xmlns="6a49b85b-8af6-4451-a931-143796221c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Counseling Professionals</TermName>
          <TermId xmlns="http://schemas.microsoft.com/office/infopath/2007/PartnerControls">aa937ebc-d508-4453-8801-3ef05efbcbd7</TermId>
        </TermInfo>
      </Terms>
    </h8f9b95fb018404795bd19dd744957a8>
    <m8e2cd1a67944295b91a4a191fdf523f xmlns="6a49b85b-8af6-4451-a931-143796221c67">
      <Terms xmlns="http://schemas.microsoft.com/office/infopath/2007/PartnerControls"/>
    </m8e2cd1a67944295b91a4a191fdf523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NACAC Document" ma:contentTypeID="0x010100DB4D821AB179EE47850CA5510113B054007BDD593032AF3F4B872EF4C030F1078D" ma:contentTypeVersion="34" ma:contentTypeDescription="" ma:contentTypeScope="" ma:versionID="91b917af6d147c72b29515d697da5663">
  <xsd:schema xmlns:xsd="http://www.w3.org/2001/XMLSchema" xmlns:xs="http://www.w3.org/2001/XMLSchema" xmlns:p="http://schemas.microsoft.com/office/2006/metadata/properties" xmlns:ns2="6a49b85b-8af6-4451-a931-143796221c67" xmlns:ns3="7d0597ab-310a-4032-9425-d718e19bd443" targetNamespace="http://schemas.microsoft.com/office/2006/metadata/properties" ma:root="true" ma:fieldsID="98a6bad9ab082c2d6b008347d886fa84" ns2:_="" ns3:_="">
    <xsd:import namespace="6a49b85b-8af6-4451-a931-143796221c67"/>
    <xsd:import namespace="7d0597ab-310a-4032-9425-d718e19bd443"/>
    <xsd:element name="properties">
      <xsd:complexType>
        <xsd:sequence>
          <xsd:element name="documentManagement">
            <xsd:complexType>
              <xsd:all>
                <xsd:element ref="ns3:SqtRequiredMembership" minOccurs="0"/>
                <xsd:element ref="ns2:ReviewDate" minOccurs="0"/>
                <xsd:element ref="ns2:TaxCatchAll" minOccurs="0"/>
                <xsd:element ref="ns2:TaxCatchAllLabel" minOccurs="0"/>
                <xsd:element ref="ns2:h8f9b95fb018404795bd19dd744957a8" minOccurs="0"/>
                <xsd:element ref="ns2:n50dacf99a484fa2bfd20ec7438af502" minOccurs="0"/>
                <xsd:element ref="ns2:h5bc438479174d71a26e357ecc5b985c" minOccurs="0"/>
                <xsd:element ref="ns2:m8e2cd1a67944295b91a4a191fdf523f" minOccurs="0"/>
                <xsd:element ref="ns2:InKnowledgeCent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49b85b-8af6-4451-a931-143796221c67" elementFormDefault="qualified">
    <xsd:import namespace="http://schemas.microsoft.com/office/2006/documentManagement/types"/>
    <xsd:import namespace="http://schemas.microsoft.com/office/infopath/2007/PartnerControls"/>
    <xsd:element name="ReviewDate" ma:index="7" nillable="true" ma:displayName="ReviewDate" ma:format="DateOnly" ma:internalName="ReviewDate">
      <xsd:simpleType>
        <xsd:restriction base="dms:DateTime"/>
      </xsd:simpleType>
    </xsd:element>
    <xsd:element name="TaxCatchAll" ma:index="8" nillable="true" ma:displayName="Taxonomy Catch All Column" ma:hidden="true" ma:list="{85389e7f-3c5e-4dca-bf2d-41d7b91e53cd}" ma:internalName="TaxCatchAll" ma:showField="CatchAllData" ma:web="6a49b85b-8af6-4451-a931-143796221c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hidden="true" ma:list="{85389e7f-3c5e-4dca-bf2d-41d7b91e53cd}" ma:internalName="TaxCatchAllLabel" ma:readOnly="true" ma:showField="CatchAllDataLabel" ma:web="6a49b85b-8af6-4451-a931-143796221c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8f9b95fb018404795bd19dd744957a8" ma:index="11" ma:taxonomy="true" ma:internalName="h8f9b95fb018404795bd19dd744957a8" ma:taxonomyFieldName="MetaAudience" ma:displayName="MetaAudience" ma:default="" ma:fieldId="{18f9b95f-b018-4047-95bd-19dd744957a8}" ma:taxonomyMulti="true" ma:sspId="f9cd77cb-7509-4562-ba72-051f515e8890" ma:termSetId="90678ad6-5882-4652-ae03-2430d4f317a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50dacf99a484fa2bfd20ec7438af502" ma:index="13" nillable="true" ma:taxonomy="true" ma:internalName="n50dacf99a484fa2bfd20ec7438af502" ma:taxonomyFieldName="MetaFormat" ma:displayName="MetaFormat" ma:readOnly="false" ma:default="" ma:fieldId="{750dacf9-9a48-4fa2-bfd2-0ec7438af502}" ma:sspId="f9cd77cb-7509-4562-ba72-051f515e8890" ma:termSetId="8de66a75-ff6e-40f9-b414-64f1326a19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5bc438479174d71a26e357ecc5b985c" ma:index="15" nillable="true" ma:taxonomy="true" ma:internalName="h5bc438479174d71a26e357ecc5b985c" ma:taxonomyFieldName="MetaPolicy" ma:displayName="MetaPolicy" ma:default="" ma:fieldId="{15bc4384-7917-4d71-a26e-357ecc5b985c}" ma:sspId="f9cd77cb-7509-4562-ba72-051f515e8890" ma:termSetId="a14600bf-a204-4c28-b3d5-40711cd8046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8e2cd1a67944295b91a4a191fdf523f" ma:index="17" nillable="true" ma:taxonomy="true" ma:internalName="m8e2cd1a67944295b91a4a191fdf523f" ma:taxonomyFieldName="MetaTopic" ma:displayName="MetaTopic" ma:default="" ma:fieldId="{68e2cd1a-6794-4295-b91a-4a191fdf523f}" ma:taxonomyMulti="true" ma:sspId="f9cd77cb-7509-4562-ba72-051f515e8890" ma:termSetId="ad930b23-9308-4e14-a7f0-779bb2056d5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KnowledgeCenter" ma:index="20" nillable="true" ma:displayName="InKnowledgeCenter" ma:default="No" ma:format="Dropdown" ma:internalName="InKnowledgeCenter">
      <xsd:simpleType>
        <xsd:restriction base="dms:Choice">
          <xsd:enumeration value="Yes"/>
          <xsd:enumeration value="No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0597ab-310a-4032-9425-d718e19bd443" elementFormDefault="qualified">
    <xsd:import namespace="http://schemas.microsoft.com/office/2006/documentManagement/types"/>
    <xsd:import namespace="http://schemas.microsoft.com/office/infopath/2007/PartnerControls"/>
    <xsd:element name="SqtRequiredMembership" ma:index="6" nillable="true" ma:displayName="Required Membership" ma:internalName="SqtRequiredMembership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44135D-45C0-4C73-94D7-D309DE2E8176}">
  <ds:schemaRefs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7d0597ab-310a-4032-9425-d718e19bd443"/>
    <ds:schemaRef ds:uri="http://schemas.microsoft.com/office/infopath/2007/PartnerControls"/>
    <ds:schemaRef ds:uri="6a49b85b-8af6-4451-a931-143796221c67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A736B97-647D-481B-8B13-F786A9D713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938762-0B7E-4BBE-93A6-4240A6697CDD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D1B2F194-E667-44AD-A97A-0B65D83D48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49b85b-8af6-4451-a931-143796221c67"/>
    <ds:schemaRef ds:uri="7d0597ab-310a-4032-9425-d718e19bd4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1381</TotalTime>
  <Words>622</Words>
  <Application>Microsoft Office PowerPoint</Application>
  <PresentationFormat>On-screen Show (4:3)</PresentationFormat>
  <Paragraphs>105</Paragraphs>
  <Slides>14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  <vt:variant>
        <vt:lpstr>Custom Shows</vt:lpstr>
      </vt:variant>
      <vt:variant>
        <vt:i4>1</vt:i4>
      </vt:variant>
    </vt:vector>
  </HeadingPairs>
  <TitlesOfParts>
    <vt:vector size="22" baseType="lpstr">
      <vt:lpstr>Arial</vt:lpstr>
      <vt:lpstr>Calibri</vt:lpstr>
      <vt:lpstr>Calibri  heading</vt:lpstr>
      <vt:lpstr>Lucida Sans</vt:lpstr>
      <vt:lpstr>Trade Gothic</vt:lpstr>
      <vt:lpstr>ヒラギノ角ゴ Pro W3</vt:lpstr>
      <vt:lpstr>NACAC PPT Template</vt:lpstr>
      <vt:lpstr>Guiding the Way to  Higher Education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Custom Show 1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Arodriguez</dc:creator>
  <cp:keywords/>
  <dc:description/>
  <cp:lastModifiedBy>Jennifer Bland</cp:lastModifiedBy>
  <cp:revision>95</cp:revision>
  <cp:lastPrinted>2007-06-21T12:47:20Z</cp:lastPrinted>
  <dcterms:created xsi:type="dcterms:W3CDTF">2007-05-31T14:01:44Z</dcterms:created>
  <dcterms:modified xsi:type="dcterms:W3CDTF">2020-05-07T16:33:28Z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ACAC_Category">
    <vt:lpwstr>;#Admission;#</vt:lpwstr>
  </property>
  <property fmtid="{D5CDD505-2E9C-101B-9397-08002B2CF9AE}" pid="3" name="Resource Format">
    <vt:lpwstr/>
  </property>
  <property fmtid="{D5CDD505-2E9C-101B-9397-08002B2CF9AE}" pid="4" name="NACAC_SubCategory">
    <vt:lpwstr>;#2 Yr Transition Issues;#</vt:lpwstr>
  </property>
  <property fmtid="{D5CDD505-2E9C-101B-9397-08002B2CF9AE}" pid="5" name="NACAC_TargetAudience">
    <vt:lpwstr>;#Public;#</vt:lpwstr>
  </property>
  <property fmtid="{D5CDD505-2E9C-101B-9397-08002B2CF9AE}" pid="6" name="NACAC Resource Type">
    <vt:lpwstr/>
  </property>
  <property fmtid="{D5CDD505-2E9C-101B-9397-08002B2CF9AE}" pid="7" name="ContentType">
    <vt:lpwstr>NACAC Document</vt:lpwstr>
  </property>
  <property fmtid="{D5CDD505-2E9C-101B-9397-08002B2CF9AE}" pid="8" name="NACAC_TargetAudienceType">
    <vt:lpwstr>;#Secondary Counselors;#Postsecondary Admissions Professionals;#Students / Parents;#Associated Organizations;#</vt:lpwstr>
  </property>
  <property fmtid="{D5CDD505-2E9C-101B-9397-08002B2CF9AE}" pid="9" name="Subject">
    <vt:lpwstr/>
  </property>
  <property fmtid="{D5CDD505-2E9C-101B-9397-08002B2CF9AE}" pid="10" name="Keywords">
    <vt:lpwstr/>
  </property>
  <property fmtid="{D5CDD505-2E9C-101B-9397-08002B2CF9AE}" pid="11" name="_Author">
    <vt:lpwstr>Arodriguez</vt:lpwstr>
  </property>
  <property fmtid="{D5CDD505-2E9C-101B-9397-08002B2CF9AE}" pid="12" name="_Category">
    <vt:lpwstr/>
  </property>
  <property fmtid="{D5CDD505-2E9C-101B-9397-08002B2CF9AE}" pid="13" name="Slides">
    <vt:lpwstr>14</vt:lpwstr>
  </property>
  <property fmtid="{D5CDD505-2E9C-101B-9397-08002B2CF9AE}" pid="14" name="Categories">
    <vt:lpwstr/>
  </property>
  <property fmtid="{D5CDD505-2E9C-101B-9397-08002B2CF9AE}" pid="15" name="Approval Level">
    <vt:lpwstr/>
  </property>
  <property fmtid="{D5CDD505-2E9C-101B-9397-08002B2CF9AE}" pid="16" name="_Comments">
    <vt:lpwstr/>
  </property>
  <property fmtid="{D5CDD505-2E9C-101B-9397-08002B2CF9AE}" pid="17" name="Assigned To">
    <vt:lpwstr/>
  </property>
  <property fmtid="{D5CDD505-2E9C-101B-9397-08002B2CF9AE}" pid="18" name="MetaAudience">
    <vt:lpwstr>15;#Counseling Professionals|aa937ebc-d508-4453-8801-3ef05efbcbd7</vt:lpwstr>
  </property>
  <property fmtid="{D5CDD505-2E9C-101B-9397-08002B2CF9AE}" pid="19" name="MetaTopic">
    <vt:lpwstr/>
  </property>
  <property fmtid="{D5CDD505-2E9C-101B-9397-08002B2CF9AE}" pid="20" name="MetaFormat">
    <vt:lpwstr/>
  </property>
  <property fmtid="{D5CDD505-2E9C-101B-9397-08002B2CF9AE}" pid="21" name="TaxCatchAll">
    <vt:lpwstr/>
  </property>
  <property fmtid="{D5CDD505-2E9C-101B-9397-08002B2CF9AE}" pid="22" name="ShowInKnowledgeCenter">
    <vt:lpwstr>0</vt:lpwstr>
  </property>
  <property fmtid="{D5CDD505-2E9C-101B-9397-08002B2CF9AE}" pid="23" name="n50dacf99a484fa2bfd20ec7438af502">
    <vt:lpwstr/>
  </property>
  <property fmtid="{D5CDD505-2E9C-101B-9397-08002B2CF9AE}" pid="24" name="h8f9b95fb018404795bd19dd744957a8">
    <vt:lpwstr/>
  </property>
  <property fmtid="{D5CDD505-2E9C-101B-9397-08002B2CF9AE}" pid="25" name="m8e2cd1a67944295b91a4a191fdf523f">
    <vt:lpwstr/>
  </property>
  <property fmtid="{D5CDD505-2E9C-101B-9397-08002B2CF9AE}" pid="26" name="MetaPolicy">
    <vt:lpwstr/>
  </property>
  <property fmtid="{D5CDD505-2E9C-101B-9397-08002B2CF9AE}" pid="27" name="ContentTypeId">
    <vt:lpwstr>0x010100DB4D821AB179EE47850CA5510113B054007BDD593032AF3F4B872EF4C030F1078D</vt:lpwstr>
  </property>
</Properties>
</file>